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60" r:id="rId4"/>
    <p:sldId id="261" r:id="rId5"/>
    <p:sldId id="258" r:id="rId6"/>
    <p:sldId id="259" r:id="rId7"/>
    <p:sldId id="262" r:id="rId8"/>
    <p:sldId id="265" r:id="rId9"/>
    <p:sldId id="282" r:id="rId10"/>
    <p:sldId id="267" r:id="rId11"/>
    <p:sldId id="270" r:id="rId12"/>
    <p:sldId id="272" r:id="rId13"/>
    <p:sldId id="284" r:id="rId14"/>
    <p:sldId id="266" r:id="rId15"/>
    <p:sldId id="269" r:id="rId16"/>
    <p:sldId id="274" r:id="rId17"/>
    <p:sldId id="275" r:id="rId18"/>
    <p:sldId id="287" r:id="rId19"/>
    <p:sldId id="286" r:id="rId20"/>
    <p:sldId id="289" r:id="rId21"/>
    <p:sldId id="279" r:id="rId22"/>
    <p:sldId id="280" r:id="rId23"/>
    <p:sldId id="285" r:id="rId24"/>
    <p:sldId id="281" r:id="rId25"/>
    <p:sldId id="276" r:id="rId26"/>
    <p:sldId id="277" r:id="rId27"/>
    <p:sldId id="288" r:id="rId28"/>
  </p:sldIdLst>
  <p:sldSz cx="12192000" cy="6858000"/>
  <p:notesSz cx="6811963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020C-5159-4AC1-AD4F-2B984786730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EC7F5-F26E-4B44-ACC3-BE0844AC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7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8582-BEDE-47AA-841D-4DA259153DC6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7691-CED8-4216-B232-EAC85D371445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1898-E281-4764-BA2D-2E920513D610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6EDA-3BD3-486E-8E8A-9FCD1FA7E966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20A6-B053-42D7-B07B-238A276219EE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825-575D-463E-B599-C2D67C9344C8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975-8CE3-49F5-93AF-6C63A75DD077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43FA-5D9D-424C-A3B4-EC25DE9927CD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7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B67A-634C-4B6C-8BC0-93F20D252AB2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A6EA-147B-4F45-A988-7475908A0145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B38-0F06-4B83-9042-2BBC2D9A8093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0886-22EB-4885-98FC-F3BD8B6AC709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97C7-4073-4AA3-987E-EF160BBA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4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FPGA Summer Training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Speaker: Chia-Chen Yen (</a:t>
            </a:r>
            <a:r>
              <a:rPr lang="zh-TW" altLang="en-US" dirty="0" smtClean="0"/>
              <a:t>嚴家成</a:t>
            </a:r>
            <a:r>
              <a:rPr lang="en-US" altLang="zh-TW" dirty="0" smtClean="0"/>
              <a:t>)</a:t>
            </a:r>
            <a:endParaRPr lang="en-US" dirty="0" smtClean="0"/>
          </a:p>
          <a:p>
            <a:r>
              <a:rPr lang="en-US" dirty="0" smtClean="0"/>
              <a:t>2020-08-17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Simple Logic Circuit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Gate Level</a:t>
            </a:r>
          </a:p>
          <a:p>
            <a:pPr marL="0" indent="0">
              <a:buNone/>
            </a:pPr>
            <a:endParaRPr lang="en-US" sz="9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module </a:t>
            </a:r>
            <a:r>
              <a:rPr lang="en-US" sz="1200" dirty="0" err="1">
                <a:latin typeface="Consolas" panose="020B0609020204030204" pitchFamily="49" charset="0"/>
              </a:rPr>
              <a:t>ip_simple_circuit</a:t>
            </a:r>
            <a:r>
              <a:rPr lang="en-US" sz="1200" dirty="0">
                <a:latin typeface="Consolas" panose="020B0609020204030204" pitchFamily="49" charset="0"/>
              </a:rPr>
              <a:t> (I1, I2, </a:t>
            </a:r>
            <a:r>
              <a:rPr lang="en-US" sz="1200" dirty="0" err="1">
                <a:latin typeface="Consolas" panose="020B0609020204030204" pitchFamily="49" charset="0"/>
              </a:rPr>
              <a:t>Onot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Oand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Oor</a:t>
            </a:r>
            <a:r>
              <a:rPr lang="en-US" sz="1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input I1, I2;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output </a:t>
            </a:r>
            <a:r>
              <a:rPr lang="en-US" sz="1200" dirty="0" err="1">
                <a:latin typeface="Consolas" panose="020B0609020204030204" pitchFamily="49" charset="0"/>
              </a:rPr>
              <a:t>Onot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Oand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Oor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not G1(</a:t>
            </a:r>
            <a:r>
              <a:rPr lang="en-US" sz="1200" dirty="0" err="1">
                <a:latin typeface="Consolas" panose="020B0609020204030204" pitchFamily="49" charset="0"/>
              </a:rPr>
              <a:t>Onot</a:t>
            </a:r>
            <a:r>
              <a:rPr lang="en-US" sz="1200" dirty="0">
                <a:latin typeface="Consolas" panose="020B0609020204030204" pitchFamily="49" charset="0"/>
              </a:rPr>
              <a:t>, I1);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and G2(</a:t>
            </a:r>
            <a:r>
              <a:rPr lang="en-US" sz="1200" dirty="0" err="1">
                <a:latin typeface="Consolas" panose="020B0609020204030204" pitchFamily="49" charset="0"/>
              </a:rPr>
              <a:t>Oand</a:t>
            </a:r>
            <a:r>
              <a:rPr lang="en-US" sz="1200" dirty="0">
                <a:latin typeface="Consolas" panose="020B0609020204030204" pitchFamily="49" charset="0"/>
              </a:rPr>
              <a:t>, I1, I2);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or </a:t>
            </a:r>
            <a:r>
              <a:rPr lang="en-US" sz="1200" dirty="0" smtClean="0">
                <a:latin typeface="Consolas" panose="020B0609020204030204" pitchFamily="49" charset="0"/>
              </a:rPr>
              <a:t> G3(</a:t>
            </a:r>
            <a:r>
              <a:rPr lang="en-US" sz="1200" dirty="0" err="1" smtClean="0">
                <a:latin typeface="Consolas" panose="020B0609020204030204" pitchFamily="49" charset="0"/>
              </a:rPr>
              <a:t>Oor</a:t>
            </a:r>
            <a:r>
              <a:rPr lang="en-US" sz="1200" dirty="0">
                <a:latin typeface="Consolas" panose="020B0609020204030204" pitchFamily="49" charset="0"/>
              </a:rPr>
              <a:t>, I1, I2);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endmodule</a:t>
            </a:r>
            <a:endParaRPr lang="en-US" sz="1200" dirty="0">
              <a:latin typeface="Consolas" panose="020B0609020204030204" pitchFamily="49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39" y="2457450"/>
            <a:ext cx="4158586" cy="3549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7750" y="3733800"/>
            <a:ext cx="352425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08530" y="3456801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DD4B39"/>
                </a:solidFill>
                <a:latin typeface="arial" panose="020B0604020202020204" pitchFamily="34" charset="0"/>
              </a:rPr>
              <a:t>p</a:t>
            </a:r>
            <a:r>
              <a:rPr lang="en-US" sz="1200" dirty="0" smtClean="0">
                <a:solidFill>
                  <a:srgbClr val="DD4B39"/>
                </a:solidFill>
                <a:latin typeface="arial" panose="020B0604020202020204" pitchFamily="34" charset="0"/>
              </a:rPr>
              <a:t>rimitives</a:t>
            </a:r>
            <a:endParaRPr 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938101" y="3595300"/>
            <a:ext cx="2470548" cy="738664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nn-NO" sz="1400" dirty="0">
                <a:latin typeface="Consolas" panose="020B0609020204030204" pitchFamily="49" charset="0"/>
              </a:rPr>
              <a:t>assign Onot = !I1;</a:t>
            </a:r>
          </a:p>
          <a:p>
            <a:r>
              <a:rPr lang="nn-NO" sz="1400" dirty="0">
                <a:latin typeface="Consolas" panose="020B0609020204030204" pitchFamily="49" charset="0"/>
              </a:rPr>
              <a:t>assign Oand = I1 &amp;&amp; I2;</a:t>
            </a:r>
          </a:p>
          <a:p>
            <a:r>
              <a:rPr lang="nn-NO" sz="1400" dirty="0">
                <a:latin typeface="Consolas" panose="020B0609020204030204" pitchFamily="49" charset="0"/>
              </a:rPr>
              <a:t>assign Oor = I1 || I2;</a:t>
            </a:r>
            <a:endParaRPr lang="en-US" sz="1400" dirty="0">
              <a:latin typeface="Consolas" panose="020B0609020204030204" pitchFamily="49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89762" t="36794" r="2143" b="46698"/>
          <a:stretch/>
        </p:blipFill>
        <p:spPr>
          <a:xfrm>
            <a:off x="5909047" y="5648885"/>
            <a:ext cx="828675" cy="1056155"/>
          </a:xfrm>
          <a:prstGeom prst="rect">
            <a:avLst/>
          </a:prstGeom>
        </p:spPr>
      </p:pic>
      <p:cxnSp>
        <p:nvCxnSpPr>
          <p:cNvPr id="10" name="直線單箭頭接點 9"/>
          <p:cNvCxnSpPr>
            <a:stCxn id="9" idx="3"/>
          </p:cNvCxnSpPr>
          <p:nvPr/>
        </p:nvCxnSpPr>
        <p:spPr>
          <a:xfrm flipV="1">
            <a:off x="6737722" y="5853869"/>
            <a:ext cx="1953351" cy="32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89814" t="26903" r="2235" b="56857"/>
          <a:stretch/>
        </p:blipFill>
        <p:spPr>
          <a:xfrm>
            <a:off x="6361470" y="3094836"/>
            <a:ext cx="831159" cy="1060823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7195559" y="3625248"/>
            <a:ext cx="1495514" cy="3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47594"/>
              </p:ext>
            </p:extLst>
          </p:nvPr>
        </p:nvGraphicFramePr>
        <p:xfrm>
          <a:off x="3146489" y="4911130"/>
          <a:ext cx="2246628" cy="146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44">
                  <a:extLst>
                    <a:ext uri="{9D8B030D-6E8A-4147-A177-3AD203B41FA5}">
                      <a16:colId xmlns:a16="http://schemas.microsoft.com/office/drawing/2014/main" val="2940102647"/>
                    </a:ext>
                  </a:extLst>
                </a:gridCol>
                <a:gridCol w="236544">
                  <a:extLst>
                    <a:ext uri="{9D8B030D-6E8A-4147-A177-3AD203B41FA5}">
                      <a16:colId xmlns:a16="http://schemas.microsoft.com/office/drawing/2014/main" val="2697541965"/>
                    </a:ext>
                  </a:extLst>
                </a:gridCol>
                <a:gridCol w="591180">
                  <a:extLst>
                    <a:ext uri="{9D8B030D-6E8A-4147-A177-3AD203B41FA5}">
                      <a16:colId xmlns:a16="http://schemas.microsoft.com/office/drawing/2014/main" val="388472243"/>
                    </a:ext>
                  </a:extLst>
                </a:gridCol>
                <a:gridCol w="591180">
                  <a:extLst>
                    <a:ext uri="{9D8B030D-6E8A-4147-A177-3AD203B41FA5}">
                      <a16:colId xmlns:a16="http://schemas.microsoft.com/office/drawing/2014/main" val="1712896583"/>
                    </a:ext>
                  </a:extLst>
                </a:gridCol>
                <a:gridCol w="591180">
                  <a:extLst>
                    <a:ext uri="{9D8B030D-6E8A-4147-A177-3AD203B41FA5}">
                      <a16:colId xmlns:a16="http://schemas.microsoft.com/office/drawing/2014/main" val="3793494480"/>
                    </a:ext>
                  </a:extLst>
                </a:gridCol>
              </a:tblGrid>
              <a:tr h="243728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Truth Table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4221790458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I2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I1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err="1" smtClean="0"/>
                        <a:t>Onot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err="1" smtClean="0"/>
                        <a:t>Oand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err="1" smtClean="0"/>
                        <a:t>Oor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88196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1427326543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1259862232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3314369258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370256538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93" y="2457450"/>
            <a:ext cx="4897077" cy="3502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Simple Logic Circuit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Gate Level</a:t>
            </a:r>
          </a:p>
          <a:p>
            <a:pPr marL="0" indent="0">
              <a:buNone/>
            </a:pPr>
            <a:endParaRPr lang="en-US" sz="9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module </a:t>
            </a:r>
            <a:r>
              <a:rPr lang="en-US" sz="1200" dirty="0" err="1">
                <a:latin typeface="Consolas" panose="020B0609020204030204" pitchFamily="49" charset="0"/>
              </a:rPr>
              <a:t>ip_simple_circuit</a:t>
            </a:r>
            <a:r>
              <a:rPr lang="en-US" sz="1200" dirty="0">
                <a:latin typeface="Consolas" panose="020B0609020204030204" pitchFamily="49" charset="0"/>
              </a:rPr>
              <a:t> (I1, I2, </a:t>
            </a:r>
            <a:r>
              <a:rPr lang="en-US" sz="1200" dirty="0" err="1">
                <a:latin typeface="Consolas" panose="020B0609020204030204" pitchFamily="49" charset="0"/>
              </a:rPr>
              <a:t>Onot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Oand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Oor</a:t>
            </a:r>
            <a:r>
              <a:rPr lang="en-US" sz="1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input </a:t>
            </a:r>
            <a:r>
              <a:rPr lang="en-US" sz="1200" dirty="0" smtClean="0">
                <a:latin typeface="Consolas" panose="020B0609020204030204" pitchFamily="49" charset="0"/>
              </a:rPr>
              <a:t>[1:0] In;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output </a:t>
            </a:r>
            <a:r>
              <a:rPr lang="en-US" sz="1200" dirty="0" smtClean="0">
                <a:latin typeface="Consolas" panose="020B0609020204030204" pitchFamily="49" charset="0"/>
              </a:rPr>
              <a:t>[2:0] Out;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not </a:t>
            </a:r>
            <a:r>
              <a:rPr lang="en-US" sz="1200" dirty="0" smtClean="0">
                <a:latin typeface="Consolas" panose="020B0609020204030204" pitchFamily="49" charset="0"/>
              </a:rPr>
              <a:t>G1(Out[0], In[0]);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and </a:t>
            </a:r>
            <a:r>
              <a:rPr lang="en-US" sz="1200" dirty="0" smtClean="0">
                <a:latin typeface="Consolas" panose="020B0609020204030204" pitchFamily="49" charset="0"/>
              </a:rPr>
              <a:t>G2(Out[1], </a:t>
            </a:r>
            <a:r>
              <a:rPr lang="en-US" sz="1200" dirty="0">
                <a:latin typeface="Consolas" panose="020B0609020204030204" pitchFamily="49" charset="0"/>
              </a:rPr>
              <a:t>In[0]</a:t>
            </a:r>
            <a:r>
              <a:rPr lang="en-US" sz="1200" dirty="0" smtClean="0">
                <a:latin typeface="Consolas" panose="020B0609020204030204" pitchFamily="49" charset="0"/>
              </a:rPr>
              <a:t>, In[1]);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or </a:t>
            </a:r>
            <a:r>
              <a:rPr lang="en-US" sz="1200" dirty="0" smtClean="0">
                <a:latin typeface="Consolas" panose="020B0609020204030204" pitchFamily="49" charset="0"/>
              </a:rPr>
              <a:t> G3(Out[2], </a:t>
            </a:r>
            <a:r>
              <a:rPr lang="en-US" sz="1200" dirty="0">
                <a:latin typeface="Consolas" panose="020B0609020204030204" pitchFamily="49" charset="0"/>
              </a:rPr>
              <a:t>In[0]</a:t>
            </a:r>
            <a:r>
              <a:rPr lang="en-US" sz="1200" dirty="0" smtClean="0">
                <a:latin typeface="Consolas" panose="020B0609020204030204" pitchFamily="49" charset="0"/>
              </a:rPr>
              <a:t>, In[1]);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endmodule</a:t>
            </a:r>
            <a:endParaRPr lang="en-US" sz="1200" dirty="0">
              <a:latin typeface="Consolas" panose="020B0609020204030204" pitchFamily="49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89762" t="36794" r="2143" b="46698"/>
          <a:stretch/>
        </p:blipFill>
        <p:spPr>
          <a:xfrm>
            <a:off x="5909047" y="5648885"/>
            <a:ext cx="828675" cy="1056155"/>
          </a:xfrm>
          <a:prstGeom prst="rect">
            <a:avLst/>
          </a:prstGeom>
        </p:spPr>
      </p:pic>
      <p:cxnSp>
        <p:nvCxnSpPr>
          <p:cNvPr id="7" name="直線單箭頭接點 6"/>
          <p:cNvCxnSpPr>
            <a:stCxn id="5" idx="3"/>
          </p:cNvCxnSpPr>
          <p:nvPr/>
        </p:nvCxnSpPr>
        <p:spPr>
          <a:xfrm flipV="1">
            <a:off x="6737722" y="5853869"/>
            <a:ext cx="1953351" cy="32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89814" t="26903" r="2235" b="56857"/>
          <a:stretch/>
        </p:blipFill>
        <p:spPr>
          <a:xfrm>
            <a:off x="6361470" y="3094836"/>
            <a:ext cx="831159" cy="1060823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7195559" y="3625248"/>
            <a:ext cx="1495514" cy="3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4639"/>
              </p:ext>
            </p:extLst>
          </p:nvPr>
        </p:nvGraphicFramePr>
        <p:xfrm>
          <a:off x="3146489" y="4911130"/>
          <a:ext cx="2246628" cy="146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44">
                  <a:extLst>
                    <a:ext uri="{9D8B030D-6E8A-4147-A177-3AD203B41FA5}">
                      <a16:colId xmlns:a16="http://schemas.microsoft.com/office/drawing/2014/main" val="2940102647"/>
                    </a:ext>
                  </a:extLst>
                </a:gridCol>
                <a:gridCol w="236544">
                  <a:extLst>
                    <a:ext uri="{9D8B030D-6E8A-4147-A177-3AD203B41FA5}">
                      <a16:colId xmlns:a16="http://schemas.microsoft.com/office/drawing/2014/main" val="2697541965"/>
                    </a:ext>
                  </a:extLst>
                </a:gridCol>
                <a:gridCol w="591180">
                  <a:extLst>
                    <a:ext uri="{9D8B030D-6E8A-4147-A177-3AD203B41FA5}">
                      <a16:colId xmlns:a16="http://schemas.microsoft.com/office/drawing/2014/main" val="388472243"/>
                    </a:ext>
                  </a:extLst>
                </a:gridCol>
                <a:gridCol w="591180">
                  <a:extLst>
                    <a:ext uri="{9D8B030D-6E8A-4147-A177-3AD203B41FA5}">
                      <a16:colId xmlns:a16="http://schemas.microsoft.com/office/drawing/2014/main" val="1712896583"/>
                    </a:ext>
                  </a:extLst>
                </a:gridCol>
                <a:gridCol w="591180">
                  <a:extLst>
                    <a:ext uri="{9D8B030D-6E8A-4147-A177-3AD203B41FA5}">
                      <a16:colId xmlns:a16="http://schemas.microsoft.com/office/drawing/2014/main" val="3793494480"/>
                    </a:ext>
                  </a:extLst>
                </a:gridCol>
              </a:tblGrid>
              <a:tr h="243728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Truth Table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4221790458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I2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I1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err="1" smtClean="0"/>
                        <a:t>Onot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err="1" smtClean="0"/>
                        <a:t>Oand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err="1" smtClean="0"/>
                        <a:t>Oor</a:t>
                      </a:r>
                      <a:endParaRPr lang="zh-TW" altLang="en-US" sz="1100" dirty="0"/>
                    </a:p>
                  </a:txBody>
                  <a:tcPr marL="60097" marR="60097" marT="30049" marB="3004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88196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1427326543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1259862232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3314369258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0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1</a:t>
                      </a:r>
                      <a:endParaRPr lang="zh-TW" altLang="en-US" sz="1100" dirty="0"/>
                    </a:p>
                  </a:txBody>
                  <a:tcPr marL="60097" marR="60097" marT="30049" marB="30049"/>
                </a:tc>
                <a:extLst>
                  <a:ext uri="{0D108BD9-81ED-4DB2-BD59-A6C34878D82A}">
                    <a16:rowId xmlns:a16="http://schemas.microsoft.com/office/drawing/2014/main" val="3702565382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682496" y="3733800"/>
            <a:ext cx="1700783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2110738" y="3456801"/>
            <a:ext cx="579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vector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Simple Logic Circuit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Simulation Result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/>
          <a:srcRect l="14060" t="11464" r="51031" b="59666"/>
          <a:stretch/>
        </p:blipFill>
        <p:spPr>
          <a:xfrm>
            <a:off x="4431146" y="3093578"/>
            <a:ext cx="6319463" cy="293975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Full Adder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47637" y="3759881"/>
            <a:ext cx="189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>
                <a:latin typeface="Consolas" panose="020B0609020204030204" pitchFamily="49" charset="0"/>
              </a:rPr>
              <a:t>AXI DMA Interconnect </a:t>
            </a:r>
            <a:r>
              <a:rPr lang="en-US" altLang="zh-TW" sz="1200" dirty="0" err="1">
                <a:latin typeface="Consolas" panose="020B0609020204030204" pitchFamily="49" charset="0"/>
              </a:rPr>
              <a:t>input_r_TDATA</a:t>
            </a:r>
            <a:r>
              <a:rPr lang="en-US" altLang="zh-TW" sz="1200" dirty="0"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latin typeface="Consolas" panose="020B0609020204030204" pitchFamily="49" charset="0"/>
              </a:rPr>
              <a:t>[31:0</a:t>
            </a:r>
            <a:r>
              <a:rPr lang="en-US" altLang="zh-TW" sz="1200" dirty="0">
                <a:latin typeface="Consolas" panose="020B0609020204030204" pitchFamily="49" charset="0"/>
              </a:rPr>
              <a:t>]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1966" y="2949122"/>
            <a:ext cx="3520403" cy="3026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30567" y="4852308"/>
            <a:ext cx="27432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TW" dirty="0" err="1">
                <a:latin typeface="Consolas" panose="020B0609020204030204" pitchFamily="49" charset="0"/>
              </a:rPr>
              <a:t>ip_full_adder</a:t>
            </a:r>
            <a:r>
              <a:rPr lang="en-US" dirty="0" err="1" smtClean="0">
                <a:latin typeface="Consolas" panose="020B0609020204030204" pitchFamily="49" charset="0"/>
              </a:rPr>
              <a:t>.v</a:t>
            </a:r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48335" y="3533513"/>
            <a:ext cx="210766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regslice_core.v</a:t>
            </a:r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5260992" y="4447913"/>
            <a:ext cx="1682350" cy="677471"/>
            <a:chOff x="5570042" y="4447913"/>
            <a:chExt cx="1682350" cy="677471"/>
          </a:xfrm>
        </p:grpSpPr>
        <p:grpSp>
          <p:nvGrpSpPr>
            <p:cNvPr id="7" name="群組 6"/>
            <p:cNvGrpSpPr/>
            <p:nvPr/>
          </p:nvGrpSpPr>
          <p:grpSpPr>
            <a:xfrm>
              <a:off x="5570042" y="4447913"/>
              <a:ext cx="625575" cy="677471"/>
              <a:chOff x="5579186" y="4447913"/>
              <a:chExt cx="625575" cy="677471"/>
            </a:xfrm>
          </p:grpSpPr>
          <p:cxnSp>
            <p:nvCxnSpPr>
              <p:cNvPr id="16" name="直線單箭頭接點 15"/>
              <p:cNvCxnSpPr/>
              <p:nvPr/>
            </p:nvCxnSpPr>
            <p:spPr>
              <a:xfrm>
                <a:off x="5891973" y="4447913"/>
                <a:ext cx="0" cy="40680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文字方塊 76"/>
              <p:cNvSpPr txBox="1"/>
              <p:nvPr/>
            </p:nvSpPr>
            <p:spPr>
              <a:xfrm>
                <a:off x="5579186" y="4817607"/>
                <a:ext cx="6255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err="1" smtClean="0">
                    <a:latin typeface="Consolas" panose="020B0609020204030204" pitchFamily="49" charset="0"/>
                  </a:rPr>
                  <a:t>inA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6098430" y="4447913"/>
              <a:ext cx="625575" cy="677471"/>
              <a:chOff x="6074807" y="4447913"/>
              <a:chExt cx="625575" cy="677471"/>
            </a:xfrm>
          </p:grpSpPr>
          <p:cxnSp>
            <p:nvCxnSpPr>
              <p:cNvPr id="17" name="直線單箭頭接點 16"/>
              <p:cNvCxnSpPr/>
              <p:nvPr/>
            </p:nvCxnSpPr>
            <p:spPr>
              <a:xfrm>
                <a:off x="6387594" y="4447913"/>
                <a:ext cx="0" cy="406809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文字方塊 76"/>
              <p:cNvSpPr txBox="1"/>
              <p:nvPr/>
            </p:nvSpPr>
            <p:spPr>
              <a:xfrm>
                <a:off x="6074807" y="4817607"/>
                <a:ext cx="6255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err="1" smtClean="0">
                    <a:latin typeface="Consolas" panose="020B0609020204030204" pitchFamily="49" charset="0"/>
                  </a:rPr>
                  <a:t>inB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6626817" y="4447913"/>
              <a:ext cx="625575" cy="677471"/>
              <a:chOff x="6517089" y="4447913"/>
              <a:chExt cx="625575" cy="677471"/>
            </a:xfrm>
          </p:grpSpPr>
          <p:cxnSp>
            <p:nvCxnSpPr>
              <p:cNvPr id="18" name="直線單箭頭接點 17"/>
              <p:cNvCxnSpPr/>
              <p:nvPr/>
            </p:nvCxnSpPr>
            <p:spPr>
              <a:xfrm>
                <a:off x="6829876" y="4447913"/>
                <a:ext cx="0" cy="406809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文字方塊 76"/>
              <p:cNvSpPr txBox="1"/>
              <p:nvPr/>
            </p:nvSpPr>
            <p:spPr>
              <a:xfrm>
                <a:off x="6517089" y="4817607"/>
                <a:ext cx="6255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Consolas" panose="020B0609020204030204" pitchFamily="49" charset="0"/>
                  </a:rPr>
                  <a:t>out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</p:grpSp>
      </p:grpSp>
      <p:cxnSp>
        <p:nvCxnSpPr>
          <p:cNvPr id="32" name="直線接點 31"/>
          <p:cNvCxnSpPr/>
          <p:nvPr/>
        </p:nvCxnSpPr>
        <p:spPr>
          <a:xfrm>
            <a:off x="4140445" y="3993904"/>
            <a:ext cx="9144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8051555" y="3759881"/>
            <a:ext cx="189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>
                <a:latin typeface="Consolas" panose="020B0609020204030204" pitchFamily="49" charset="0"/>
              </a:rPr>
              <a:t>AXI DMA Interconnect </a:t>
            </a:r>
            <a:r>
              <a:rPr lang="en-US" altLang="zh-TW" sz="1200" dirty="0" err="1">
                <a:latin typeface="Consolas" panose="020B0609020204030204" pitchFamily="49" charset="0"/>
              </a:rPr>
              <a:t>output_r_TDATA</a:t>
            </a:r>
            <a:r>
              <a:rPr lang="en-US" altLang="zh-TW" sz="1200" dirty="0"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latin typeface="Consolas" panose="020B0609020204030204" pitchFamily="49" charset="0"/>
              </a:rPr>
              <a:t>[31:0</a:t>
            </a:r>
            <a:r>
              <a:rPr lang="en-US" altLang="zh-TW" sz="1200" dirty="0">
                <a:latin typeface="Consolas" panose="020B0609020204030204" pitchFamily="49" charset="0"/>
              </a:rPr>
              <a:t>]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7156000" y="3987522"/>
            <a:ext cx="9144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4296902" y="3000459"/>
            <a:ext cx="17107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t</a:t>
            </a:r>
            <a:r>
              <a:rPr lang="en-US" altLang="zh-TW" sz="12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op_full_adder.v</a:t>
            </a:r>
            <a:endParaRPr lang="zh-TW" altLang="en-US" sz="1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171225" y="5533046"/>
            <a:ext cx="1861885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dirty="0" err="1" smtClean="0">
                <a:latin typeface="Consolas" panose="020B0609020204030204" pitchFamily="49" charset="0"/>
              </a:rPr>
              <a:t>one_full_adder.v</a:t>
            </a:r>
            <a:r>
              <a:rPr lang="en-US" sz="1100" dirty="0" smtClean="0">
                <a:latin typeface="Consolas" panose="020B0609020204030204" pitchFamily="49" charset="0"/>
              </a:rPr>
              <a:t> x 4</a:t>
            </a:r>
            <a:endParaRPr lang="en-US" sz="1100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Full Adder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1-bit Full-Adder</a:t>
            </a:r>
            <a:endParaRPr lang="en-US" dirty="0"/>
          </a:p>
        </p:txBody>
      </p:sp>
      <p:pic>
        <p:nvPicPr>
          <p:cNvPr id="2054" name="Picture 6" descr="https://upload.wikimedia.org/wikipedia/commons/thumb/4/48/1-bit_full-adder.svg/1024px-1-bit_full-add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5" y="3142110"/>
            <a:ext cx="2827597" cy="24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6" y="3332948"/>
            <a:ext cx="4455344" cy="20510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89899" t="31006" r="2333" b="52939"/>
          <a:stretch/>
        </p:blipFill>
        <p:spPr>
          <a:xfrm>
            <a:off x="6865620" y="1900660"/>
            <a:ext cx="793861" cy="10255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89814" t="26903" r="2235" b="56857"/>
          <a:stretch/>
        </p:blipFill>
        <p:spPr>
          <a:xfrm>
            <a:off x="5347210" y="5260351"/>
            <a:ext cx="831159" cy="10608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l="89762" t="36794" r="2143" b="46698"/>
          <a:stretch/>
        </p:blipFill>
        <p:spPr>
          <a:xfrm>
            <a:off x="8371205" y="5527213"/>
            <a:ext cx="828675" cy="1056155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10" idx="0"/>
          </p:cNvCxnSpPr>
          <p:nvPr/>
        </p:nvCxnSpPr>
        <p:spPr>
          <a:xfrm flipH="1" flipV="1">
            <a:off x="8382000" y="4893755"/>
            <a:ext cx="403543" cy="633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4" idx="2"/>
          </p:cNvCxnSpPr>
          <p:nvPr/>
        </p:nvCxnSpPr>
        <p:spPr>
          <a:xfrm flipH="1">
            <a:off x="7262550" y="2926186"/>
            <a:ext cx="1" cy="63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4" idx="2"/>
          </p:cNvCxnSpPr>
          <p:nvPr/>
        </p:nvCxnSpPr>
        <p:spPr>
          <a:xfrm flipH="1">
            <a:off x="6187440" y="2926186"/>
            <a:ext cx="1075111" cy="472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5" idx="3"/>
          </p:cNvCxnSpPr>
          <p:nvPr/>
        </p:nvCxnSpPr>
        <p:spPr>
          <a:xfrm flipV="1">
            <a:off x="6178369" y="5197408"/>
            <a:ext cx="838236" cy="59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</p:cNvCxnSpPr>
          <p:nvPr/>
        </p:nvCxnSpPr>
        <p:spPr>
          <a:xfrm flipV="1">
            <a:off x="6178369" y="4648200"/>
            <a:ext cx="801551" cy="114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/>
          <a:srcRect l="38571" t="42635" r="50873" b="31079"/>
          <a:stretch/>
        </p:blipFill>
        <p:spPr>
          <a:xfrm>
            <a:off x="9509760" y="2539987"/>
            <a:ext cx="2336800" cy="36369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80135" y="3407664"/>
            <a:ext cx="834173" cy="16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7558368" y="4180166"/>
            <a:ext cx="834173" cy="16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7549224" y="5083232"/>
            <a:ext cx="834173" cy="16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Full Adder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module </a:t>
            </a:r>
            <a:r>
              <a:rPr lang="en-US" dirty="0" err="1" smtClean="0">
                <a:latin typeface="Consolas" panose="020B0609020204030204" pitchFamily="49" charset="0"/>
              </a:rPr>
              <a:t>one_full_adder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(i_bit1, i_bit2, </a:t>
            </a:r>
            <a:r>
              <a:rPr lang="en-US" dirty="0" err="1">
                <a:latin typeface="Consolas" panose="020B0609020204030204" pitchFamily="49" charset="0"/>
              </a:rPr>
              <a:t>i_carry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o_sum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o_carry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input i_bit1;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input i_bit2;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input </a:t>
            </a:r>
            <a:r>
              <a:rPr lang="en-US" dirty="0" err="1">
                <a:latin typeface="Consolas" panose="020B0609020204030204" pitchFamily="49" charset="0"/>
              </a:rPr>
              <a:t>i_carry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output </a:t>
            </a:r>
            <a:r>
              <a:rPr lang="en-US" dirty="0" err="1">
                <a:latin typeface="Consolas" panose="020B0609020204030204" pitchFamily="49" charset="0"/>
              </a:rPr>
              <a:t>o_sum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output </a:t>
            </a:r>
            <a:r>
              <a:rPr lang="en-US" dirty="0" err="1">
                <a:latin typeface="Consolas" panose="020B0609020204030204" pitchFamily="49" charset="0"/>
              </a:rPr>
              <a:t>o_carry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wire w_WIRE_1;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wire w_WIRE_2;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wire w_WIRE_3;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assign w_WIRE_1 = i_bit1 ^ i_bit2;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assign w_WIRE_2 = w_WIRE_1 &amp; </a:t>
            </a:r>
            <a:r>
              <a:rPr lang="en-US" dirty="0" err="1">
                <a:latin typeface="Consolas" panose="020B0609020204030204" pitchFamily="49" charset="0"/>
              </a:rPr>
              <a:t>i_carry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assign w_WIRE_3 = i_bit1 &amp; i_bit2;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assign </a:t>
            </a:r>
            <a:r>
              <a:rPr lang="en-US" dirty="0" err="1">
                <a:latin typeface="Consolas" panose="020B0609020204030204" pitchFamily="49" charset="0"/>
              </a:rPr>
              <a:t>o_sum</a:t>
            </a:r>
            <a:r>
              <a:rPr lang="en-US" dirty="0">
                <a:latin typeface="Consolas" panose="020B0609020204030204" pitchFamily="49" charset="0"/>
              </a:rPr>
              <a:t> = w_WIRE_1 ^ </a:t>
            </a:r>
            <a:r>
              <a:rPr lang="en-US" dirty="0" err="1">
                <a:latin typeface="Consolas" panose="020B0609020204030204" pitchFamily="49" charset="0"/>
              </a:rPr>
              <a:t>i_carry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assign </a:t>
            </a:r>
            <a:r>
              <a:rPr lang="en-US" dirty="0" err="1">
                <a:latin typeface="Consolas" panose="020B0609020204030204" pitchFamily="49" charset="0"/>
              </a:rPr>
              <a:t>o_carry</a:t>
            </a:r>
            <a:r>
              <a:rPr lang="en-US" dirty="0">
                <a:latin typeface="Consolas" panose="020B0609020204030204" pitchFamily="49" charset="0"/>
              </a:rPr>
              <a:t> = w_WIRE_2 | w_WIRE_3;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endmodule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6" y="3332948"/>
            <a:ext cx="4455344" cy="20510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8571" t="42635" r="50873" b="31079"/>
          <a:stretch/>
        </p:blipFill>
        <p:spPr>
          <a:xfrm>
            <a:off x="9509760" y="2539987"/>
            <a:ext cx="2336800" cy="36369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89899" t="31006" r="2333" b="52939"/>
          <a:stretch/>
        </p:blipFill>
        <p:spPr>
          <a:xfrm>
            <a:off x="6865620" y="1900660"/>
            <a:ext cx="793861" cy="1025526"/>
          </a:xfrm>
          <a:prstGeom prst="rect">
            <a:avLst/>
          </a:prstGeom>
        </p:spPr>
      </p:pic>
      <p:cxnSp>
        <p:nvCxnSpPr>
          <p:cNvPr id="7" name="直線單箭頭接點 6"/>
          <p:cNvCxnSpPr>
            <a:stCxn id="6" idx="2"/>
          </p:cNvCxnSpPr>
          <p:nvPr/>
        </p:nvCxnSpPr>
        <p:spPr>
          <a:xfrm flipH="1">
            <a:off x="7262550" y="2926186"/>
            <a:ext cx="1" cy="63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6" idx="2"/>
          </p:cNvCxnSpPr>
          <p:nvPr/>
        </p:nvCxnSpPr>
        <p:spPr>
          <a:xfrm flipH="1">
            <a:off x="6187440" y="2926186"/>
            <a:ext cx="1075111" cy="472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89814" t="26903" r="2235" b="56857"/>
          <a:stretch/>
        </p:blipFill>
        <p:spPr>
          <a:xfrm>
            <a:off x="5347210" y="5260351"/>
            <a:ext cx="831159" cy="10608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l="89762" t="36794" r="2143" b="46698"/>
          <a:stretch/>
        </p:blipFill>
        <p:spPr>
          <a:xfrm>
            <a:off x="8371205" y="5527213"/>
            <a:ext cx="828675" cy="1056155"/>
          </a:xfrm>
          <a:prstGeom prst="rect">
            <a:avLst/>
          </a:prstGeom>
        </p:spPr>
      </p:pic>
      <p:cxnSp>
        <p:nvCxnSpPr>
          <p:cNvPr id="11" name="直線單箭頭接點 10"/>
          <p:cNvCxnSpPr>
            <a:stCxn id="10" idx="0"/>
          </p:cNvCxnSpPr>
          <p:nvPr/>
        </p:nvCxnSpPr>
        <p:spPr>
          <a:xfrm flipH="1" flipV="1">
            <a:off x="8382000" y="4893755"/>
            <a:ext cx="403543" cy="633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9" idx="3"/>
          </p:cNvCxnSpPr>
          <p:nvPr/>
        </p:nvCxnSpPr>
        <p:spPr>
          <a:xfrm flipV="1">
            <a:off x="6178369" y="5197408"/>
            <a:ext cx="838236" cy="59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9" idx="3"/>
          </p:cNvCxnSpPr>
          <p:nvPr/>
        </p:nvCxnSpPr>
        <p:spPr>
          <a:xfrm flipV="1">
            <a:off x="6178369" y="4648200"/>
            <a:ext cx="801551" cy="114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286039" y="3378668"/>
            <a:ext cx="64633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i_bit1</a:t>
            </a:r>
            <a:endParaRPr lang="en-US" sz="1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286039" y="3594558"/>
            <a:ext cx="64633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nsolas" panose="020B0609020204030204" pitchFamily="49" charset="0"/>
              </a:rPr>
              <a:t>i_bit2</a:t>
            </a:r>
            <a:endParaRPr lang="en-US" sz="11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776130" y="3710830"/>
            <a:ext cx="56938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onsolas" panose="020B0609020204030204" pitchFamily="49" charset="0"/>
              </a:rPr>
              <a:t>o</a:t>
            </a:r>
            <a:r>
              <a:rPr lang="en-US" sz="1100" dirty="0" err="1" smtClean="0">
                <a:latin typeface="Consolas" panose="020B0609020204030204" pitchFamily="49" charset="0"/>
              </a:rPr>
              <a:t>_sum</a:t>
            </a:r>
            <a:endParaRPr lang="en-US" sz="11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776130" y="4564089"/>
            <a:ext cx="7232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Consolas" panose="020B0609020204030204" pitchFamily="49" charset="0"/>
              </a:rPr>
              <a:t>o_carry</a:t>
            </a:r>
            <a:endParaRPr lang="en-US" sz="11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286039" y="3822381"/>
            <a:ext cx="7232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Consolas" panose="020B0609020204030204" pitchFamily="49" charset="0"/>
              </a:rPr>
              <a:t>i_carry</a:t>
            </a:r>
            <a:endParaRPr lang="en-US" sz="1100" dirty="0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Verilog Basics: Full Adder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module </a:t>
            </a:r>
            <a:r>
              <a:rPr lang="en-US" altLang="zh-TW" sz="900" dirty="0" err="1" smtClean="0">
                <a:latin typeface="Consolas" panose="020B0609020204030204" pitchFamily="49" charset="0"/>
              </a:rPr>
              <a:t>ip_full_adder</a:t>
            </a:r>
            <a:r>
              <a:rPr lang="en-US" altLang="zh-TW" sz="900" dirty="0" smtClean="0">
                <a:latin typeface="Consolas" panose="020B0609020204030204" pitchFamily="49" charset="0"/>
              </a:rPr>
              <a:t> (</a:t>
            </a:r>
            <a:r>
              <a:rPr lang="en-US" altLang="zh-TW" sz="900" dirty="0" err="1">
                <a:latin typeface="Consolas" panose="020B0609020204030204" pitchFamily="49" charset="0"/>
              </a:rPr>
              <a:t>inA</a:t>
            </a:r>
            <a:r>
              <a:rPr lang="en-US" altLang="zh-TW" sz="900" dirty="0">
                <a:latin typeface="Consolas" panose="020B0609020204030204" pitchFamily="49" charset="0"/>
              </a:rPr>
              <a:t>, </a:t>
            </a:r>
            <a:r>
              <a:rPr lang="en-US" altLang="zh-TW" sz="900" dirty="0" err="1">
                <a:latin typeface="Consolas" panose="020B0609020204030204" pitchFamily="49" charset="0"/>
              </a:rPr>
              <a:t>inB</a:t>
            </a:r>
            <a:r>
              <a:rPr lang="en-US" altLang="zh-TW" sz="900" dirty="0">
                <a:latin typeface="Consolas" panose="020B0609020204030204" pitchFamily="49" charset="0"/>
              </a:rPr>
              <a:t>, out);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input </a:t>
            </a:r>
            <a:r>
              <a:rPr lang="en-US" altLang="zh-TW" sz="900" dirty="0" smtClean="0">
                <a:latin typeface="Consolas" panose="020B0609020204030204" pitchFamily="49" charset="0"/>
              </a:rPr>
              <a:t>[3:0</a:t>
            </a:r>
            <a:r>
              <a:rPr lang="en-US" altLang="zh-TW" sz="900" dirty="0">
                <a:latin typeface="Consolas" panose="020B0609020204030204" pitchFamily="49" charset="0"/>
              </a:rPr>
              <a:t>] </a:t>
            </a:r>
            <a:r>
              <a:rPr lang="en-US" altLang="zh-TW" sz="900" dirty="0" err="1">
                <a:latin typeface="Consolas" panose="020B0609020204030204" pitchFamily="49" charset="0"/>
              </a:rPr>
              <a:t>inA</a:t>
            </a:r>
            <a:r>
              <a:rPr lang="en-US" altLang="zh-TW" sz="9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input </a:t>
            </a:r>
            <a:r>
              <a:rPr lang="en-US" altLang="zh-TW" sz="900" dirty="0" smtClean="0">
                <a:latin typeface="Consolas" panose="020B0609020204030204" pitchFamily="49" charset="0"/>
              </a:rPr>
              <a:t>[3:0</a:t>
            </a:r>
            <a:r>
              <a:rPr lang="en-US" altLang="zh-TW" sz="900" dirty="0">
                <a:latin typeface="Consolas" panose="020B0609020204030204" pitchFamily="49" charset="0"/>
              </a:rPr>
              <a:t>] </a:t>
            </a:r>
            <a:r>
              <a:rPr lang="en-US" altLang="zh-TW" sz="900" dirty="0" err="1">
                <a:latin typeface="Consolas" panose="020B0609020204030204" pitchFamily="49" charset="0"/>
              </a:rPr>
              <a:t>inB</a:t>
            </a:r>
            <a:r>
              <a:rPr lang="en-US" altLang="zh-TW" sz="9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output </a:t>
            </a:r>
            <a:r>
              <a:rPr lang="en-US" altLang="zh-TW" sz="900" dirty="0" smtClean="0">
                <a:latin typeface="Consolas" panose="020B0609020204030204" pitchFamily="49" charset="0"/>
              </a:rPr>
              <a:t>[3:0</a:t>
            </a:r>
            <a:r>
              <a:rPr lang="en-US" altLang="zh-TW" sz="900" dirty="0">
                <a:latin typeface="Consolas" panose="020B0609020204030204" pitchFamily="49" charset="0"/>
              </a:rPr>
              <a:t>] out;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wire [3:0] 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full_adder_1_bit fa_0(.i_bit1(</a:t>
            </a:r>
            <a:r>
              <a:rPr lang="en-US" altLang="zh-TW" sz="900" dirty="0" err="1">
                <a:latin typeface="Consolas" panose="020B0609020204030204" pitchFamily="49" charset="0"/>
              </a:rPr>
              <a:t>inA</a:t>
            </a:r>
            <a:r>
              <a:rPr lang="en-US" altLang="zh-TW" sz="900" dirty="0">
                <a:latin typeface="Consolas" panose="020B0609020204030204" pitchFamily="49" charset="0"/>
              </a:rPr>
              <a:t>[0]), .i_bit2(</a:t>
            </a:r>
            <a:r>
              <a:rPr lang="en-US" altLang="zh-TW" sz="900" dirty="0" err="1">
                <a:latin typeface="Consolas" panose="020B0609020204030204" pitchFamily="49" charset="0"/>
              </a:rPr>
              <a:t>inB</a:t>
            </a:r>
            <a:r>
              <a:rPr lang="en-US" altLang="zh-TW" sz="900" dirty="0">
                <a:latin typeface="Consolas" panose="020B0609020204030204" pitchFamily="49" charset="0"/>
              </a:rPr>
              <a:t>[0]), .</a:t>
            </a:r>
            <a:r>
              <a:rPr lang="en-US" altLang="zh-TW" sz="900" dirty="0" err="1">
                <a:latin typeface="Consolas" panose="020B0609020204030204" pitchFamily="49" charset="0"/>
              </a:rPr>
              <a:t>i_carry</a:t>
            </a:r>
            <a:r>
              <a:rPr lang="en-US" altLang="zh-TW" sz="900" dirty="0">
                <a:latin typeface="Consolas" panose="020B0609020204030204" pitchFamily="49" charset="0"/>
              </a:rPr>
              <a:t>(0), .</a:t>
            </a:r>
            <a:r>
              <a:rPr lang="en-US" altLang="zh-TW" sz="900" dirty="0" err="1">
                <a:latin typeface="Consolas" panose="020B0609020204030204" pitchFamily="49" charset="0"/>
              </a:rPr>
              <a:t>o_sum</a:t>
            </a:r>
            <a:r>
              <a:rPr lang="en-US" altLang="zh-TW" sz="900" dirty="0">
                <a:latin typeface="Consolas" panose="020B0609020204030204" pitchFamily="49" charset="0"/>
              </a:rPr>
              <a:t>(out[0]), .</a:t>
            </a:r>
            <a:r>
              <a:rPr lang="en-US" altLang="zh-TW" sz="900" dirty="0" err="1">
                <a:latin typeface="Consolas" panose="020B0609020204030204" pitchFamily="49" charset="0"/>
              </a:rPr>
              <a:t>o_carry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[0]));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full_adder_1_bit fa_1(.i_bit1(</a:t>
            </a:r>
            <a:r>
              <a:rPr lang="en-US" altLang="zh-TW" sz="900" dirty="0" err="1">
                <a:latin typeface="Consolas" panose="020B0609020204030204" pitchFamily="49" charset="0"/>
              </a:rPr>
              <a:t>inA</a:t>
            </a:r>
            <a:r>
              <a:rPr lang="en-US" altLang="zh-TW" sz="900" dirty="0">
                <a:latin typeface="Consolas" panose="020B0609020204030204" pitchFamily="49" charset="0"/>
              </a:rPr>
              <a:t>[1]), .i_bit2(</a:t>
            </a:r>
            <a:r>
              <a:rPr lang="en-US" altLang="zh-TW" sz="900" dirty="0" err="1">
                <a:latin typeface="Consolas" panose="020B0609020204030204" pitchFamily="49" charset="0"/>
              </a:rPr>
              <a:t>inB</a:t>
            </a:r>
            <a:r>
              <a:rPr lang="en-US" altLang="zh-TW" sz="900" dirty="0">
                <a:latin typeface="Consolas" panose="020B0609020204030204" pitchFamily="49" charset="0"/>
              </a:rPr>
              <a:t>[1]), .</a:t>
            </a:r>
            <a:r>
              <a:rPr lang="en-US" altLang="zh-TW" sz="900" dirty="0" err="1">
                <a:latin typeface="Consolas" panose="020B0609020204030204" pitchFamily="49" charset="0"/>
              </a:rPr>
              <a:t>i_carry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[0]), .</a:t>
            </a:r>
            <a:r>
              <a:rPr lang="en-US" altLang="zh-TW" sz="900" dirty="0" err="1">
                <a:latin typeface="Consolas" panose="020B0609020204030204" pitchFamily="49" charset="0"/>
              </a:rPr>
              <a:t>o_sum</a:t>
            </a:r>
            <a:r>
              <a:rPr lang="en-US" altLang="zh-TW" sz="900" dirty="0">
                <a:latin typeface="Consolas" panose="020B0609020204030204" pitchFamily="49" charset="0"/>
              </a:rPr>
              <a:t>(out[1]), .</a:t>
            </a:r>
            <a:r>
              <a:rPr lang="en-US" altLang="zh-TW" sz="900" dirty="0" err="1">
                <a:latin typeface="Consolas" panose="020B0609020204030204" pitchFamily="49" charset="0"/>
              </a:rPr>
              <a:t>o_carry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[1]));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full_adder_1_bit fa_2(.i_bit1(</a:t>
            </a:r>
            <a:r>
              <a:rPr lang="en-US" altLang="zh-TW" sz="900" dirty="0" err="1">
                <a:latin typeface="Consolas" panose="020B0609020204030204" pitchFamily="49" charset="0"/>
              </a:rPr>
              <a:t>inA</a:t>
            </a:r>
            <a:r>
              <a:rPr lang="en-US" altLang="zh-TW" sz="900" dirty="0">
                <a:latin typeface="Consolas" panose="020B0609020204030204" pitchFamily="49" charset="0"/>
              </a:rPr>
              <a:t>[2]), .i_bit2(</a:t>
            </a:r>
            <a:r>
              <a:rPr lang="en-US" altLang="zh-TW" sz="900" dirty="0" err="1">
                <a:latin typeface="Consolas" panose="020B0609020204030204" pitchFamily="49" charset="0"/>
              </a:rPr>
              <a:t>inB</a:t>
            </a:r>
            <a:r>
              <a:rPr lang="en-US" altLang="zh-TW" sz="900" dirty="0">
                <a:latin typeface="Consolas" panose="020B0609020204030204" pitchFamily="49" charset="0"/>
              </a:rPr>
              <a:t>[2]), .</a:t>
            </a:r>
            <a:r>
              <a:rPr lang="en-US" altLang="zh-TW" sz="900" dirty="0" err="1">
                <a:latin typeface="Consolas" panose="020B0609020204030204" pitchFamily="49" charset="0"/>
              </a:rPr>
              <a:t>i_carry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[1]), .</a:t>
            </a:r>
            <a:r>
              <a:rPr lang="en-US" altLang="zh-TW" sz="900" dirty="0" err="1">
                <a:latin typeface="Consolas" panose="020B0609020204030204" pitchFamily="49" charset="0"/>
              </a:rPr>
              <a:t>o_sum</a:t>
            </a:r>
            <a:r>
              <a:rPr lang="en-US" altLang="zh-TW" sz="900" dirty="0">
                <a:latin typeface="Consolas" panose="020B0609020204030204" pitchFamily="49" charset="0"/>
              </a:rPr>
              <a:t>(out[2]), .</a:t>
            </a:r>
            <a:r>
              <a:rPr lang="en-US" altLang="zh-TW" sz="900" dirty="0" err="1">
                <a:latin typeface="Consolas" panose="020B0609020204030204" pitchFamily="49" charset="0"/>
              </a:rPr>
              <a:t>o_carry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[2]));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  full_adder_1_bit fa_3(.i_bit1(</a:t>
            </a:r>
            <a:r>
              <a:rPr lang="en-US" altLang="zh-TW" sz="900" dirty="0" err="1">
                <a:latin typeface="Consolas" panose="020B0609020204030204" pitchFamily="49" charset="0"/>
              </a:rPr>
              <a:t>inA</a:t>
            </a:r>
            <a:r>
              <a:rPr lang="en-US" altLang="zh-TW" sz="900" dirty="0">
                <a:latin typeface="Consolas" panose="020B0609020204030204" pitchFamily="49" charset="0"/>
              </a:rPr>
              <a:t>[3]), .i_bit2(</a:t>
            </a:r>
            <a:r>
              <a:rPr lang="en-US" altLang="zh-TW" sz="900" dirty="0" err="1">
                <a:latin typeface="Consolas" panose="020B0609020204030204" pitchFamily="49" charset="0"/>
              </a:rPr>
              <a:t>inB</a:t>
            </a:r>
            <a:r>
              <a:rPr lang="en-US" altLang="zh-TW" sz="900" dirty="0">
                <a:latin typeface="Consolas" panose="020B0609020204030204" pitchFamily="49" charset="0"/>
              </a:rPr>
              <a:t>[3]), .</a:t>
            </a:r>
            <a:r>
              <a:rPr lang="en-US" altLang="zh-TW" sz="900" dirty="0" err="1">
                <a:latin typeface="Consolas" panose="020B0609020204030204" pitchFamily="49" charset="0"/>
              </a:rPr>
              <a:t>i_carry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[2]), .</a:t>
            </a:r>
            <a:r>
              <a:rPr lang="en-US" altLang="zh-TW" sz="900" dirty="0" err="1">
                <a:latin typeface="Consolas" panose="020B0609020204030204" pitchFamily="49" charset="0"/>
              </a:rPr>
              <a:t>o_sum</a:t>
            </a:r>
            <a:r>
              <a:rPr lang="en-US" altLang="zh-TW" sz="900" dirty="0">
                <a:latin typeface="Consolas" panose="020B0609020204030204" pitchFamily="49" charset="0"/>
              </a:rPr>
              <a:t>(out[3]), .</a:t>
            </a:r>
            <a:r>
              <a:rPr lang="en-US" altLang="zh-TW" sz="900" dirty="0" err="1">
                <a:latin typeface="Consolas" panose="020B0609020204030204" pitchFamily="49" charset="0"/>
              </a:rPr>
              <a:t>o_carry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  <a:r>
              <a:rPr lang="en-US" altLang="zh-TW" sz="900" dirty="0" err="1">
                <a:latin typeface="Consolas" panose="020B0609020204030204" pitchFamily="49" charset="0"/>
              </a:rPr>
              <a:t>w_io</a:t>
            </a:r>
            <a:r>
              <a:rPr lang="en-US" altLang="zh-TW" sz="900" dirty="0">
                <a:latin typeface="Consolas" panose="020B0609020204030204" pitchFamily="49" charset="0"/>
              </a:rPr>
              <a:t>[3]));</a:t>
            </a:r>
          </a:p>
          <a:p>
            <a:pPr marL="0" indent="0">
              <a:buNone/>
            </a:pPr>
            <a:r>
              <a:rPr lang="en-US" altLang="zh-TW" sz="900" dirty="0" err="1">
                <a:latin typeface="Consolas" panose="020B0609020204030204" pitchFamily="49" charset="0"/>
              </a:rPr>
              <a:t>endmodule</a:t>
            </a:r>
            <a:endParaRPr lang="zh-TW" altLang="en-US" sz="900" dirty="0">
              <a:latin typeface="Consolas" panose="020B0609020204030204" pitchFamily="49" charset="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25" y="1131981"/>
            <a:ext cx="3136306" cy="565765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Full Adder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Simulation Result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305" t="11481" r="54167" b="39136"/>
          <a:stretch/>
        </p:blipFill>
        <p:spPr>
          <a:xfrm>
            <a:off x="5325856" y="1943099"/>
            <a:ext cx="5113544" cy="45053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HDL-based FPGA Design Flow on </a:t>
            </a:r>
            <a:r>
              <a:rPr lang="en-US" sz="3600" dirty="0" err="1"/>
              <a:t>Vivado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8120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esign Specification</a:t>
            </a:r>
          </a:p>
          <a:p>
            <a:r>
              <a:rPr lang="en-US" dirty="0"/>
              <a:t>HDL </a:t>
            </a:r>
            <a:r>
              <a:rPr lang="en-US" dirty="0" smtClean="0"/>
              <a:t>(Hardware </a:t>
            </a:r>
            <a:r>
              <a:rPr lang="en-US" dirty="0"/>
              <a:t>Description Language</a:t>
            </a:r>
            <a:r>
              <a:rPr lang="en-US" dirty="0" smtClean="0"/>
              <a:t>) Implementation</a:t>
            </a:r>
          </a:p>
          <a:p>
            <a:pPr lvl="1"/>
            <a:r>
              <a:rPr lang="en-US" dirty="0" smtClean="0"/>
              <a:t>Simulation (</a:t>
            </a:r>
            <a:r>
              <a:rPr lang="en-US" dirty="0" err="1" smtClean="0"/>
              <a:t>testbench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Synthesis: HDL &gt;&gt; </a:t>
            </a:r>
            <a:r>
              <a:rPr lang="en-US" dirty="0" err="1" smtClean="0"/>
              <a:t>netlist.v</a:t>
            </a:r>
            <a:r>
              <a:rPr lang="en-US" dirty="0" smtClean="0"/>
              <a:t> (gate-level)</a:t>
            </a:r>
          </a:p>
          <a:p>
            <a:pPr lvl="1"/>
            <a:r>
              <a:rPr lang="en-US" dirty="0"/>
              <a:t>the process of transforming an RTL-specified design into a gate-level representation</a:t>
            </a:r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steps necessary to place and route the netlist onto the FPGA device resources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itstream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 err="1" smtClean="0"/>
              <a:t>bitstream</a:t>
            </a:r>
            <a:r>
              <a:rPr lang="en-US" dirty="0" smtClean="0"/>
              <a:t> file</a:t>
            </a:r>
          </a:p>
          <a:p>
            <a:pPr lvl="1"/>
            <a:endParaRPr lang="en-US" dirty="0" smtClean="0"/>
          </a:p>
        </p:txBody>
      </p:sp>
      <p:pic>
        <p:nvPicPr>
          <p:cNvPr id="1028" name="Picture 4" descr="https://ithelp.ithome.com.tw/upload/images/20180105/20107543mrdGe3U4h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99" y="1524000"/>
            <a:ext cx="2824301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thelp.ithome.com.tw/upload/images/20180105/20107543kEcKzSaYj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80" y="3619499"/>
            <a:ext cx="3236436" cy="12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thelp.ithome.com.tw/upload/images/20180105/20107543OKR0yVIiY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80" y="5229108"/>
            <a:ext cx="3152532" cy="12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HDL-based FPGA Design Flow on </a:t>
            </a:r>
            <a:r>
              <a:rPr lang="en-US" sz="3600" dirty="0" err="1"/>
              <a:t>Vivado</a:t>
            </a:r>
            <a:r>
              <a:rPr lang="en-US" sz="3600" dirty="0"/>
              <a:t>: Block Design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" y="3000254"/>
            <a:ext cx="12049503" cy="2294122"/>
          </a:xfrm>
        </p:spPr>
      </p:pic>
      <p:sp>
        <p:nvSpPr>
          <p:cNvPr id="5" name="矩形 4"/>
          <p:cNvSpPr/>
          <p:nvPr/>
        </p:nvSpPr>
        <p:spPr>
          <a:xfrm>
            <a:off x="5184648" y="4407408"/>
            <a:ext cx="1060704" cy="777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15691" y="5589216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custom </a:t>
            </a:r>
            <a:r>
              <a:rPr lang="en-US" sz="1200" dirty="0" smtClean="0">
                <a:solidFill>
                  <a:srgbClr val="FF0000"/>
                </a:solidFill>
              </a:rPr>
              <a:t>IP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5403" y="5553086"/>
            <a:ext cx="376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 smtClean="0"/>
              <a:t>AXI Interconnect IP</a:t>
            </a:r>
            <a:r>
              <a:rPr lang="en-US" altLang="zh-TW" sz="1200" dirty="0" smtClean="0"/>
              <a:t> connects </a:t>
            </a:r>
            <a:r>
              <a:rPr lang="en-US" altLang="zh-TW" sz="1200" dirty="0"/>
              <a:t>one or more AXI memory-mapped </a:t>
            </a:r>
            <a:r>
              <a:rPr lang="en-US" altLang="zh-TW" sz="1200" dirty="0" smtClean="0"/>
              <a:t>master </a:t>
            </a:r>
            <a:r>
              <a:rPr lang="en-US" altLang="zh-TW" sz="1200" dirty="0"/>
              <a:t>devices to one or more memory-mapped </a:t>
            </a:r>
            <a:r>
              <a:rPr lang="en-US" altLang="zh-TW" sz="1200" dirty="0" smtClean="0"/>
              <a:t>slave devices</a:t>
            </a:r>
            <a:endParaRPr lang="en-US" sz="1200" dirty="0"/>
          </a:p>
        </p:txBody>
      </p:sp>
      <p:cxnSp>
        <p:nvCxnSpPr>
          <p:cNvPr id="11" name="直線單箭頭接點 10"/>
          <p:cNvCxnSpPr>
            <a:stCxn id="7" idx="0"/>
          </p:cNvCxnSpPr>
          <p:nvPr/>
        </p:nvCxnSpPr>
        <p:spPr>
          <a:xfrm flipV="1">
            <a:off x="2607554" y="4974336"/>
            <a:ext cx="0" cy="578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6" idx="0"/>
          </p:cNvCxnSpPr>
          <p:nvPr/>
        </p:nvCxnSpPr>
        <p:spPr>
          <a:xfrm flipV="1">
            <a:off x="5715000" y="5266944"/>
            <a:ext cx="0" cy="322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870171" y="5553086"/>
            <a:ext cx="376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/>
              <a:t>AXI </a:t>
            </a:r>
            <a:r>
              <a:rPr lang="en-US" altLang="zh-TW" sz="1200" i="1" dirty="0" err="1"/>
              <a:t>SmartConnect</a:t>
            </a:r>
            <a:r>
              <a:rPr lang="en-US" altLang="zh-TW" sz="1200" i="1" dirty="0"/>
              <a:t> </a:t>
            </a:r>
            <a:r>
              <a:rPr lang="en-US" altLang="zh-TW" sz="1200" i="1" dirty="0" smtClean="0"/>
              <a:t>IP</a:t>
            </a:r>
            <a:r>
              <a:rPr lang="en-US" altLang="zh-TW" sz="1200" dirty="0" smtClean="0"/>
              <a:t> is </a:t>
            </a:r>
            <a:r>
              <a:rPr lang="en-US" altLang="zh-TW" sz="1200" dirty="0"/>
              <a:t>the successor to AXI </a:t>
            </a:r>
            <a:r>
              <a:rPr lang="en-US" altLang="zh-TW" sz="1200" dirty="0" smtClean="0"/>
              <a:t>Interconnect with a </a:t>
            </a:r>
            <a:r>
              <a:rPr lang="en-US" altLang="zh-TW" sz="1200" dirty="0"/>
              <a:t>different IP </a:t>
            </a:r>
            <a:r>
              <a:rPr lang="en-US" altLang="zh-TW" sz="1200" dirty="0" smtClean="0"/>
              <a:t>technology</a:t>
            </a:r>
            <a:endParaRPr lang="en-US" sz="1200" dirty="0"/>
          </a:p>
        </p:txBody>
      </p:sp>
      <p:cxnSp>
        <p:nvCxnSpPr>
          <p:cNvPr id="16" name="直線單箭頭接點 15"/>
          <p:cNvCxnSpPr>
            <a:stCxn id="15" idx="0"/>
          </p:cNvCxnSpPr>
          <p:nvPr/>
        </p:nvCxnSpPr>
        <p:spPr>
          <a:xfrm flipV="1">
            <a:off x="8752322" y="4407408"/>
            <a:ext cx="0" cy="11456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489704" y="1949398"/>
            <a:ext cx="389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 smtClean="0"/>
              <a:t>DMA IP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provides </a:t>
            </a:r>
            <a:r>
              <a:rPr lang="en-US" altLang="zh-TW" sz="1200" dirty="0"/>
              <a:t>high-bandwidth direct memory access between memory and AXI4-Stream-type target peripherals</a:t>
            </a:r>
            <a:endParaRPr lang="en-US" sz="1200" dirty="0"/>
          </a:p>
        </p:txBody>
      </p:sp>
      <p:cxnSp>
        <p:nvCxnSpPr>
          <p:cNvPr id="19" name="直線單箭頭接點 18"/>
          <p:cNvCxnSpPr>
            <a:stCxn id="18" idx="2"/>
          </p:cNvCxnSpPr>
          <p:nvPr/>
        </p:nvCxnSpPr>
        <p:spPr>
          <a:xfrm flipH="1">
            <a:off x="4873752" y="2411063"/>
            <a:ext cx="1562111" cy="11916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8" idx="2"/>
          </p:cNvCxnSpPr>
          <p:nvPr/>
        </p:nvCxnSpPr>
        <p:spPr>
          <a:xfrm flipH="1">
            <a:off x="4873752" y="2411063"/>
            <a:ext cx="1562111" cy="20234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8" idx="2"/>
          </p:cNvCxnSpPr>
          <p:nvPr/>
        </p:nvCxnSpPr>
        <p:spPr>
          <a:xfrm>
            <a:off x="6435863" y="2411063"/>
            <a:ext cx="384048" cy="17015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Learning Goal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PYNQ-Z2 </a:t>
            </a:r>
            <a:r>
              <a:rPr lang="en-US" sz="2800" dirty="0" smtClean="0"/>
              <a:t>Hardware/</a:t>
            </a:r>
            <a:r>
              <a:rPr lang="en-US" altLang="zh-TW" sz="2800" dirty="0" smtClean="0"/>
              <a:t>FPGA </a:t>
            </a:r>
            <a:r>
              <a:rPr lang="en-US" altLang="zh-TW" sz="2800" dirty="0"/>
              <a:t>Architectures</a:t>
            </a:r>
          </a:p>
          <a:p>
            <a:r>
              <a:rPr lang="en-US" dirty="0" smtClean="0"/>
              <a:t>Verilog </a:t>
            </a:r>
            <a:r>
              <a:rPr lang="en-US" dirty="0"/>
              <a:t>Basics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logic design (</a:t>
            </a:r>
            <a:r>
              <a:rPr lang="en-US" altLang="zh-TW" b="1" dirty="0">
                <a:solidFill>
                  <a:srgbClr val="FF0000"/>
                </a:solidFill>
              </a:rPr>
              <a:t>simple </a:t>
            </a:r>
            <a:r>
              <a:rPr lang="en-US" altLang="zh-TW" b="1" dirty="0" smtClean="0">
                <a:solidFill>
                  <a:srgbClr val="FF0000"/>
                </a:solidFill>
              </a:rPr>
              <a:t>circuit/full adder/r</a:t>
            </a:r>
            <a:r>
              <a:rPr lang="en-US" b="1" dirty="0" smtClean="0">
                <a:solidFill>
                  <a:srgbClr val="FF0000"/>
                </a:solidFill>
              </a:rPr>
              <a:t>econfigurable LUT)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 smtClean="0"/>
              <a:t>verilog</a:t>
            </a:r>
            <a:r>
              <a:rPr lang="en-US" altLang="zh-TW" dirty="0" smtClean="0"/>
              <a:t> implementation</a:t>
            </a:r>
          </a:p>
          <a:p>
            <a:pPr lvl="1"/>
            <a:r>
              <a:rPr lang="en-US" altLang="zh-TW" dirty="0" smtClean="0"/>
              <a:t>creating &amp; packaging custom IP (intellectual property)</a:t>
            </a:r>
          </a:p>
          <a:p>
            <a:r>
              <a:rPr lang="en-US" dirty="0"/>
              <a:t>Block Design</a:t>
            </a:r>
          </a:p>
          <a:p>
            <a:r>
              <a:rPr lang="en-US" dirty="0"/>
              <a:t>PYNQ Overlay</a:t>
            </a:r>
          </a:p>
          <a:p>
            <a:pPr lvl="1"/>
            <a:r>
              <a:rPr lang="en-US" altLang="zh-TW" dirty="0" smtClean="0"/>
              <a:t>accessing custom IP via PYNQ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HDL-based FPGA Design Flow on </a:t>
            </a:r>
            <a:r>
              <a:rPr lang="en-US" sz="3600" dirty="0" err="1"/>
              <a:t>Vivado</a:t>
            </a:r>
            <a:r>
              <a:rPr lang="en-US" altLang="zh-TW" sz="3600" dirty="0"/>
              <a:t>: AXI Interface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91" y="3099816"/>
            <a:ext cx="6633018" cy="210312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91072" y="1965960"/>
            <a:ext cx="408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Transaction: transfer </a:t>
            </a:r>
            <a:r>
              <a:rPr lang="en-US" dirty="0"/>
              <a:t>of data from one point in </a:t>
            </a:r>
            <a:r>
              <a:rPr lang="en-US" dirty="0" smtClean="0"/>
              <a:t>the hardware </a:t>
            </a:r>
            <a:r>
              <a:rPr lang="en-US" dirty="0"/>
              <a:t>to another point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251192" y="3070161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Initiates the transaction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65961" y="4909425"/>
            <a:ext cx="236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Responds to the initiated transaction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Verilog Basics: Reconfigurable LUT (CFGLUT5)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Reconfigurable LUT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ACA3-DCBA-499F-AC1C-6ABD4F008026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6319" t="35185" r="21250" b="25432"/>
          <a:stretch/>
        </p:blipFill>
        <p:spPr>
          <a:xfrm>
            <a:off x="5778500" y="2413000"/>
            <a:ext cx="4733716" cy="1447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l="21666" t="21111" r="36528" b="14074"/>
          <a:stretch/>
        </p:blipFill>
        <p:spPr>
          <a:xfrm>
            <a:off x="7051675" y="4215197"/>
            <a:ext cx="2563029" cy="2235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1" y="2777705"/>
            <a:ext cx="4175115" cy="377243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140676" y="4352421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Slice-M</a:t>
            </a:r>
            <a:endParaRPr lang="zh-TW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40676" y="617339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Slice-M</a:t>
            </a:r>
            <a:endParaRPr lang="zh-TW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68743" y="4352421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Slice-L</a:t>
            </a:r>
            <a:endParaRPr lang="zh-TW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68743" y="6173398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Slice-L</a:t>
            </a:r>
            <a:endParaRPr lang="zh-TW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5382" y="2427624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CLB (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configurable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1076" y="2843213"/>
            <a:ext cx="3929062" cy="1820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1076" y="4663924"/>
            <a:ext cx="3929062" cy="1820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8155" y="4359874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CLB 1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8154" y="6180585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CLB 2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Verilog Basics: Reconfigurable LUT (CFGLUT5)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CFGLUT5 #(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INIT(32'h</a:t>
            </a:r>
            <a:r>
              <a:rPr lang="en-US" altLang="zh-TW" sz="9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xxxxxxxx</a:t>
            </a:r>
            <a:r>
              <a:rPr lang="en-US" altLang="zh-TW" sz="900" dirty="0" smtClean="0">
                <a:latin typeface="Consolas" panose="020B0609020204030204" pitchFamily="49" charset="0"/>
              </a:rPr>
              <a:t>), </a:t>
            </a:r>
            <a:r>
              <a:rPr lang="en-US" altLang="zh-TW" sz="900" dirty="0">
                <a:latin typeface="Consolas" panose="020B0609020204030204" pitchFamily="49" charset="0"/>
              </a:rPr>
              <a:t>// Initial logic function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.IS_CLK_INVERTED(1'b0) // Optional inversion for CLK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900" dirty="0" smtClean="0">
                <a:latin typeface="Consolas" panose="020B0609020204030204" pitchFamily="49" charset="0"/>
              </a:rPr>
              <a:t>CFGLUT5_INST </a:t>
            </a:r>
            <a:r>
              <a:rPr lang="en-US" altLang="zh-TW" sz="900" dirty="0"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.CDO(CDO), // 1-bit output: Reconfiguration cascade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O5(</a:t>
            </a:r>
            <a:r>
              <a:rPr lang="en-US" altLang="zh-TW" sz="9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), </a:t>
            </a:r>
            <a:r>
              <a:rPr lang="en-US" altLang="zh-TW" sz="900" dirty="0">
                <a:latin typeface="Consolas" panose="020B0609020204030204" pitchFamily="49" charset="0"/>
              </a:rPr>
              <a:t>// 1-bit output: 4-LUT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O6(</a:t>
            </a:r>
            <a:r>
              <a:rPr lang="en-US" altLang="zh-TW" sz="900" dirty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), </a:t>
            </a:r>
            <a:r>
              <a:rPr lang="en-US" altLang="zh-TW" sz="900" dirty="0">
                <a:latin typeface="Consolas" panose="020B0609020204030204" pitchFamily="49" charset="0"/>
              </a:rPr>
              <a:t>// 1-bit output: 5-LUT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.CDI(CDI), // 1-bit input: Reconfiguration data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.CE(CE), // 1-bit input: Reconfiguration enable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CLK(CLK), </a:t>
            </a:r>
            <a:r>
              <a:rPr lang="en-US" altLang="zh-TW" sz="900" dirty="0">
                <a:latin typeface="Consolas" panose="020B0609020204030204" pitchFamily="49" charset="0"/>
              </a:rPr>
              <a:t>// 1-bit input: Clock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// LUT Inputs: 1-bit (each) input: Logic inputs</a:t>
            </a: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I0(</a:t>
            </a:r>
            <a:r>
              <a:rPr lang="en-US" altLang="zh-TW" sz="900" dirty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),</a:t>
            </a:r>
            <a:endParaRPr lang="en-US" altLang="zh-TW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I1(</a:t>
            </a:r>
            <a:r>
              <a:rPr lang="en-US" altLang="zh-TW" sz="900" dirty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),</a:t>
            </a:r>
            <a:endParaRPr lang="en-US" altLang="zh-TW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I2(</a:t>
            </a:r>
            <a:r>
              <a:rPr lang="en-US" altLang="zh-TW" sz="900" dirty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),</a:t>
            </a:r>
            <a:endParaRPr lang="en-US" altLang="zh-TW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I3(</a:t>
            </a:r>
            <a:r>
              <a:rPr lang="en-US" altLang="zh-TW" sz="900" dirty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),</a:t>
            </a:r>
            <a:endParaRPr lang="en-US" altLang="zh-TW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.</a:t>
            </a:r>
            <a:r>
              <a:rPr lang="en-US" altLang="zh-TW" sz="900" dirty="0" smtClean="0">
                <a:latin typeface="Consolas" panose="020B0609020204030204" pitchFamily="49" charset="0"/>
              </a:rPr>
              <a:t>I4(</a:t>
            </a:r>
            <a:r>
              <a:rPr lang="en-US" altLang="zh-TW" sz="900" dirty="0">
                <a:solidFill>
                  <a:srgbClr val="FF0000"/>
                </a:solidFill>
                <a:latin typeface="Consolas" panose="020B0609020204030204" pitchFamily="49" charset="0"/>
              </a:rPr>
              <a:t>xx</a:t>
            </a:r>
            <a:r>
              <a:rPr lang="en-US" altLang="zh-TW" sz="900" dirty="0" smtClean="0">
                <a:latin typeface="Consolas" panose="020B0609020204030204" pitchFamily="49" charset="0"/>
              </a:rPr>
              <a:t>)</a:t>
            </a:r>
            <a:endParaRPr lang="en-US" altLang="zh-TW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900" dirty="0">
                <a:latin typeface="Consolas" panose="020B0609020204030204" pitchFamily="49" charset="0"/>
              </a:rPr>
              <a:t>);</a:t>
            </a:r>
            <a:endParaRPr lang="zh-TW" altLang="en-US" sz="900" dirty="0">
              <a:latin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ACA3-DCBA-499F-AC1C-6ABD4F008026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6319" t="35185" r="21250" b="25432"/>
          <a:stretch/>
        </p:blipFill>
        <p:spPr>
          <a:xfrm>
            <a:off x="5778500" y="2413000"/>
            <a:ext cx="4733716" cy="1447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l="21666" t="21111" r="36528" b="14074"/>
          <a:stretch/>
        </p:blipFill>
        <p:spPr>
          <a:xfrm>
            <a:off x="7051675" y="4215197"/>
            <a:ext cx="2563029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33"/>
          <p:cNvSpPr/>
          <p:nvPr/>
        </p:nvSpPr>
        <p:spPr>
          <a:xfrm>
            <a:off x="1697617" y="1690690"/>
            <a:ext cx="8776256" cy="4748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113" name="矩形 5"/>
          <p:cNvSpPr/>
          <p:nvPr/>
        </p:nvSpPr>
        <p:spPr>
          <a:xfrm>
            <a:off x="2613390" y="2386536"/>
            <a:ext cx="7696825" cy="3328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35" name="文字方塊 73"/>
          <p:cNvSpPr txBox="1"/>
          <p:nvPr/>
        </p:nvSpPr>
        <p:spPr>
          <a:xfrm>
            <a:off x="1635087" y="4576376"/>
            <a:ext cx="3748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 smtClean="0">
                <a:latin typeface="Consolas" panose="020B0609020204030204" pitchFamily="49" charset="0"/>
              </a:rPr>
              <a:t>[4]</a:t>
            </a:r>
            <a:endParaRPr lang="en-US" altLang="zh-TW" sz="1200" dirty="0"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[3]</a:t>
            </a:r>
            <a:endParaRPr lang="en-US" altLang="zh-TW" sz="1200" dirty="0"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[2]</a:t>
            </a: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[1]</a:t>
            </a: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[0]</a:t>
            </a:r>
          </a:p>
        </p:txBody>
      </p:sp>
      <p:sp>
        <p:nvSpPr>
          <p:cNvPr id="78" name="文字方塊 73"/>
          <p:cNvSpPr txBox="1"/>
          <p:nvPr/>
        </p:nvSpPr>
        <p:spPr>
          <a:xfrm>
            <a:off x="5896352" y="4576376"/>
            <a:ext cx="3748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 smtClean="0">
                <a:latin typeface="Consolas" panose="020B0609020204030204" pitchFamily="49" charset="0"/>
              </a:rPr>
              <a:t>[9]</a:t>
            </a:r>
            <a:endParaRPr lang="en-US" altLang="zh-TW" sz="1200" dirty="0"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[8]</a:t>
            </a:r>
            <a:endParaRPr lang="en-US" altLang="zh-TW" sz="1200" dirty="0"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[7]</a:t>
            </a: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[6]</a:t>
            </a:r>
          </a:p>
          <a:p>
            <a:r>
              <a:rPr lang="en-US" altLang="zh-TW" sz="1200" dirty="0" smtClean="0">
                <a:latin typeface="Consolas" panose="020B0609020204030204" pitchFamily="49" charset="0"/>
              </a:rPr>
              <a:t>[5]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Reconfigurable LUT (CFGLUT5)</a:t>
            </a:r>
            <a:endParaRPr lang="en-US" sz="3600" dirty="0"/>
          </a:p>
        </p:txBody>
      </p:sp>
      <p:sp>
        <p:nvSpPr>
          <p:cNvPr id="31" name="文字方塊 76"/>
          <p:cNvSpPr txBox="1"/>
          <p:nvPr/>
        </p:nvSpPr>
        <p:spPr>
          <a:xfrm>
            <a:off x="3868390" y="6094123"/>
            <a:ext cx="96872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[0] [x]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36" name="矩形 5"/>
          <p:cNvSpPr/>
          <p:nvPr/>
        </p:nvSpPr>
        <p:spPr>
          <a:xfrm>
            <a:off x="2707103" y="4597974"/>
            <a:ext cx="3255948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</a:endParaRPr>
          </a:p>
        </p:txBody>
      </p:sp>
      <p:graphicFrame>
        <p:nvGraphicFramePr>
          <p:cNvPr id="3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053250"/>
              </p:ext>
            </p:extLst>
          </p:nvPr>
        </p:nvGraphicFramePr>
        <p:xfrm>
          <a:off x="2848682" y="4920385"/>
          <a:ext cx="297279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686">
                  <a:extLst>
                    <a:ext uri="{9D8B030D-6E8A-4147-A177-3AD203B41FA5}">
                      <a16:colId xmlns:a16="http://schemas.microsoft.com/office/drawing/2014/main" val="1522555256"/>
                    </a:ext>
                  </a:extLst>
                </a:gridCol>
                <a:gridCol w="747104">
                  <a:extLst>
                    <a:ext uri="{9D8B030D-6E8A-4147-A177-3AD203B41FA5}">
                      <a16:colId xmlns:a16="http://schemas.microsoft.com/office/drawing/2014/main" val="2619845624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135998206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931158847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364494119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321486618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2947480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31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…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4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3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2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90646"/>
                  </a:ext>
                </a:extLst>
              </a:tr>
            </a:tbl>
          </a:graphicData>
        </a:graphic>
      </p:graphicFrame>
      <p:cxnSp>
        <p:nvCxnSpPr>
          <p:cNvPr id="38" name="直線單箭頭接點 7"/>
          <p:cNvCxnSpPr/>
          <p:nvPr/>
        </p:nvCxnSpPr>
        <p:spPr>
          <a:xfrm>
            <a:off x="2012407" y="5473339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2012407" y="5291483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12"/>
          <p:cNvCxnSpPr/>
          <p:nvPr/>
        </p:nvCxnSpPr>
        <p:spPr>
          <a:xfrm>
            <a:off x="2012407" y="5109625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13"/>
          <p:cNvCxnSpPr/>
          <p:nvPr/>
        </p:nvCxnSpPr>
        <p:spPr>
          <a:xfrm>
            <a:off x="2012407" y="4927767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14"/>
          <p:cNvCxnSpPr/>
          <p:nvPr/>
        </p:nvCxnSpPr>
        <p:spPr>
          <a:xfrm>
            <a:off x="2012407" y="4745909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字方塊 11"/>
          <p:cNvSpPr txBox="1"/>
          <p:nvPr/>
        </p:nvSpPr>
        <p:spPr>
          <a:xfrm>
            <a:off x="2092235" y="4576376"/>
            <a:ext cx="45474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I4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I3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I2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I1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I0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45" name="直線單箭頭接點 23"/>
          <p:cNvCxnSpPr/>
          <p:nvPr/>
        </p:nvCxnSpPr>
        <p:spPr>
          <a:xfrm>
            <a:off x="4471813" y="5613637"/>
            <a:ext cx="0" cy="52523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25"/>
          <p:cNvCxnSpPr/>
          <p:nvPr/>
        </p:nvCxnSpPr>
        <p:spPr>
          <a:xfrm>
            <a:off x="4206893" y="5613637"/>
            <a:ext cx="0" cy="525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字方塊 24"/>
          <p:cNvSpPr txBox="1"/>
          <p:nvPr/>
        </p:nvSpPr>
        <p:spPr>
          <a:xfrm>
            <a:off x="3943730" y="5727092"/>
            <a:ext cx="782696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900" dirty="0" smtClean="0">
                <a:latin typeface="Consolas" panose="020B0609020204030204" pitchFamily="49" charset="0"/>
              </a:rPr>
              <a:t>O6  O5</a:t>
            </a:r>
            <a:endParaRPr lang="zh-TW" altLang="en-US" sz="900" dirty="0">
              <a:latin typeface="Consolas" panose="020B0609020204030204" pitchFamily="49" charset="0"/>
            </a:endParaRPr>
          </a:p>
        </p:txBody>
      </p:sp>
      <p:sp>
        <p:nvSpPr>
          <p:cNvPr id="48" name="文字方塊 30"/>
          <p:cNvSpPr txBox="1"/>
          <p:nvPr/>
        </p:nvSpPr>
        <p:spPr>
          <a:xfrm>
            <a:off x="4964228" y="3471537"/>
            <a:ext cx="97303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CDI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49" name="直線接點 35"/>
          <p:cNvCxnSpPr/>
          <p:nvPr/>
        </p:nvCxnSpPr>
        <p:spPr>
          <a:xfrm flipV="1">
            <a:off x="2012407" y="4295504"/>
            <a:ext cx="0" cy="11778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接點 38"/>
          <p:cNvCxnSpPr/>
          <p:nvPr/>
        </p:nvCxnSpPr>
        <p:spPr>
          <a:xfrm flipH="1">
            <a:off x="1100829" y="4295502"/>
            <a:ext cx="51752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字方塊 39"/>
          <p:cNvSpPr txBox="1"/>
          <p:nvPr/>
        </p:nvSpPr>
        <p:spPr>
          <a:xfrm>
            <a:off x="-1" y="4091577"/>
            <a:ext cx="164952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>
                <a:latin typeface="Consolas" panose="020B0609020204030204" pitchFamily="49" charset="0"/>
              </a:rPr>
              <a:t>AXI DMA Interconnect </a:t>
            </a:r>
            <a:r>
              <a:rPr lang="en-US" altLang="zh-TW" sz="1000" dirty="0" err="1" smtClean="0">
                <a:latin typeface="Consolas" panose="020B0609020204030204" pitchFamily="49" charset="0"/>
              </a:rPr>
              <a:t>input_d</a:t>
            </a:r>
            <a:r>
              <a:rPr lang="en-US" altLang="zh-TW" sz="1000" dirty="0" smtClean="0">
                <a:latin typeface="Consolas" panose="020B0609020204030204" pitchFamily="49" charset="0"/>
              </a:rPr>
              <a:t> [15:0</a:t>
            </a:r>
            <a:r>
              <a:rPr lang="en-US" altLang="zh-TW" sz="1000" dirty="0">
                <a:latin typeface="Consolas" panose="020B0609020204030204" pitchFamily="49" charset="0"/>
              </a:rPr>
              <a:t>]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sp>
        <p:nvSpPr>
          <p:cNvPr id="52" name="文字方塊 45"/>
          <p:cNvSpPr txBox="1"/>
          <p:nvPr/>
        </p:nvSpPr>
        <p:spPr>
          <a:xfrm>
            <a:off x="3891046" y="5332394"/>
            <a:ext cx="888062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 smtClean="0">
                <a:latin typeface="Consolas" panose="020B0609020204030204" pitchFamily="49" charset="0"/>
              </a:rPr>
              <a:t>CFGLUT5_0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cxnSp>
        <p:nvCxnSpPr>
          <p:cNvPr id="53" name="直線接點 46"/>
          <p:cNvCxnSpPr/>
          <p:nvPr/>
        </p:nvCxnSpPr>
        <p:spPr>
          <a:xfrm flipV="1">
            <a:off x="5944001" y="2125606"/>
            <a:ext cx="0" cy="2980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單箭頭接點 51"/>
          <p:cNvCxnSpPr>
            <a:endCxn id="37" idx="3"/>
          </p:cNvCxnSpPr>
          <p:nvPr/>
        </p:nvCxnSpPr>
        <p:spPr>
          <a:xfrm flipH="1">
            <a:off x="5821472" y="5105805"/>
            <a:ext cx="1210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單箭頭接點 66"/>
          <p:cNvCxnSpPr/>
          <p:nvPr/>
        </p:nvCxnSpPr>
        <p:spPr>
          <a:xfrm>
            <a:off x="5355306" y="3901448"/>
            <a:ext cx="0" cy="700823"/>
          </a:xfrm>
          <a:prstGeom prst="straightConnector1">
            <a:avLst/>
          </a:prstGeom>
          <a:ln w="19050">
            <a:headEnd type="oval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接點 67"/>
          <p:cNvCxnSpPr/>
          <p:nvPr/>
        </p:nvCxnSpPr>
        <p:spPr>
          <a:xfrm flipH="1">
            <a:off x="1322772" y="3905547"/>
            <a:ext cx="82594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字方塊 68"/>
          <p:cNvSpPr txBox="1"/>
          <p:nvPr/>
        </p:nvSpPr>
        <p:spPr>
          <a:xfrm>
            <a:off x="594805" y="3760489"/>
            <a:ext cx="9106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err="1" smtClean="0">
                <a:latin typeface="Consolas" panose="020B0609020204030204" pitchFamily="49" charset="0"/>
              </a:rPr>
              <a:t>ap_clk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58" name="文字方塊 72"/>
          <p:cNvSpPr txBox="1"/>
          <p:nvPr/>
        </p:nvSpPr>
        <p:spPr>
          <a:xfrm>
            <a:off x="1717382" y="6149399"/>
            <a:ext cx="187450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smtClean="0">
                <a:latin typeface="Consolas" panose="020B0609020204030204" pitchFamily="49" charset="0"/>
              </a:rPr>
              <a:t>top_cfglut5_2_bit.v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59" name="等腰三角形 89"/>
          <p:cNvSpPr/>
          <p:nvPr/>
        </p:nvSpPr>
        <p:spPr>
          <a:xfrm rot="5400000">
            <a:off x="1688159" y="3798041"/>
            <a:ext cx="241509" cy="2081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</a:endParaRPr>
          </a:p>
        </p:txBody>
      </p:sp>
      <p:cxnSp>
        <p:nvCxnSpPr>
          <p:cNvPr id="60" name="直線接點 93"/>
          <p:cNvCxnSpPr>
            <a:stCxn id="106" idx="1"/>
          </p:cNvCxnSpPr>
          <p:nvPr/>
        </p:nvCxnSpPr>
        <p:spPr>
          <a:xfrm flipH="1" flipV="1">
            <a:off x="594805" y="1986417"/>
            <a:ext cx="4522898" cy="69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字方塊 54"/>
          <p:cNvSpPr txBox="1"/>
          <p:nvPr/>
        </p:nvSpPr>
        <p:spPr>
          <a:xfrm>
            <a:off x="3821714" y="1848607"/>
            <a:ext cx="4696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CE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62" name="文字方塊 103"/>
          <p:cNvSpPr txBox="1"/>
          <p:nvPr/>
        </p:nvSpPr>
        <p:spPr>
          <a:xfrm>
            <a:off x="0" y="1785351"/>
            <a:ext cx="16350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>
                <a:latin typeface="Consolas" panose="020B0609020204030204" pitchFamily="49" charset="0"/>
              </a:rPr>
              <a:t>AXI </a:t>
            </a:r>
            <a:r>
              <a:rPr lang="en-US" altLang="zh-TW" sz="1000" dirty="0" smtClean="0">
                <a:latin typeface="Consolas" panose="020B0609020204030204" pitchFamily="49" charset="0"/>
              </a:rPr>
              <a:t>DMA Interconnect input_c0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cxnSp>
        <p:nvCxnSpPr>
          <p:cNvPr id="63" name="直線接點 44"/>
          <p:cNvCxnSpPr/>
          <p:nvPr/>
        </p:nvCxnSpPr>
        <p:spPr>
          <a:xfrm flipH="1">
            <a:off x="1100829" y="2540880"/>
            <a:ext cx="453321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文字方塊 47"/>
          <p:cNvSpPr txBox="1"/>
          <p:nvPr/>
        </p:nvSpPr>
        <p:spPr>
          <a:xfrm>
            <a:off x="-1" y="2344648"/>
            <a:ext cx="16312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>
                <a:latin typeface="Consolas" panose="020B0609020204030204" pitchFamily="49" charset="0"/>
              </a:rPr>
              <a:t>AXI DMA Interconnect </a:t>
            </a:r>
            <a:r>
              <a:rPr lang="en-US" altLang="zh-TW" sz="1000" dirty="0" smtClean="0">
                <a:latin typeface="Consolas" panose="020B0609020204030204" pitchFamily="49" charset="0"/>
              </a:rPr>
              <a:t>input_c1 </a:t>
            </a:r>
            <a:r>
              <a:rPr lang="en-US" altLang="zh-TW" sz="1000" dirty="0">
                <a:latin typeface="Consolas" panose="020B0609020204030204" pitchFamily="49" charset="0"/>
              </a:rPr>
              <a:t>[31:0]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graphicFrame>
        <p:nvGraphicFramePr>
          <p:cNvPr id="6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393598"/>
              </p:ext>
            </p:extLst>
          </p:nvPr>
        </p:nvGraphicFramePr>
        <p:xfrm>
          <a:off x="2848682" y="3073663"/>
          <a:ext cx="297279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686">
                  <a:extLst>
                    <a:ext uri="{9D8B030D-6E8A-4147-A177-3AD203B41FA5}">
                      <a16:colId xmlns:a16="http://schemas.microsoft.com/office/drawing/2014/main" val="1522555256"/>
                    </a:ext>
                  </a:extLst>
                </a:gridCol>
                <a:gridCol w="747104">
                  <a:extLst>
                    <a:ext uri="{9D8B030D-6E8A-4147-A177-3AD203B41FA5}">
                      <a16:colId xmlns:a16="http://schemas.microsoft.com/office/drawing/2014/main" val="2619845624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135998206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931158847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364494119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321486618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2947480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31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…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4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3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2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90646"/>
                  </a:ext>
                </a:extLst>
              </a:tr>
            </a:tbl>
          </a:graphicData>
        </a:graphic>
      </p:graphicFrame>
      <p:grpSp>
        <p:nvGrpSpPr>
          <p:cNvPr id="66" name="群組 8"/>
          <p:cNvGrpSpPr/>
          <p:nvPr/>
        </p:nvGrpSpPr>
        <p:grpSpPr>
          <a:xfrm>
            <a:off x="5453461" y="2539715"/>
            <a:ext cx="368011" cy="525236"/>
            <a:chOff x="5453461" y="2345345"/>
            <a:chExt cx="368011" cy="525236"/>
          </a:xfrm>
        </p:grpSpPr>
        <p:cxnSp>
          <p:nvCxnSpPr>
            <p:cNvPr id="67" name="直線單箭頭接點 49"/>
            <p:cNvCxnSpPr/>
            <p:nvPr/>
          </p:nvCxnSpPr>
          <p:spPr>
            <a:xfrm>
              <a:off x="5637466" y="2345345"/>
              <a:ext cx="0" cy="525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文字方塊 52"/>
            <p:cNvSpPr txBox="1"/>
            <p:nvPr/>
          </p:nvSpPr>
          <p:spPr>
            <a:xfrm>
              <a:off x="5453461" y="2435717"/>
              <a:ext cx="368011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 smtClean="0">
                  <a:latin typeface="Consolas" panose="020B0609020204030204" pitchFamily="49" charset="0"/>
                </a:rPr>
                <a:t>[0]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9" name="群組 9"/>
          <p:cNvGrpSpPr/>
          <p:nvPr/>
        </p:nvGrpSpPr>
        <p:grpSpPr>
          <a:xfrm>
            <a:off x="5085450" y="2539715"/>
            <a:ext cx="368011" cy="525236"/>
            <a:chOff x="5085450" y="2345345"/>
            <a:chExt cx="368011" cy="525236"/>
          </a:xfrm>
        </p:grpSpPr>
        <p:cxnSp>
          <p:nvCxnSpPr>
            <p:cNvPr id="70" name="直線單箭頭接點 56"/>
            <p:cNvCxnSpPr/>
            <p:nvPr/>
          </p:nvCxnSpPr>
          <p:spPr>
            <a:xfrm>
              <a:off x="5269455" y="2345345"/>
              <a:ext cx="0" cy="525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文字方塊 57"/>
            <p:cNvSpPr txBox="1"/>
            <p:nvPr/>
          </p:nvSpPr>
          <p:spPr>
            <a:xfrm>
              <a:off x="5085450" y="2435717"/>
              <a:ext cx="368011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 smtClean="0">
                  <a:latin typeface="Consolas" panose="020B0609020204030204" pitchFamily="49" charset="0"/>
                </a:rPr>
                <a:t>[1]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2" name="群組 15"/>
          <p:cNvGrpSpPr/>
          <p:nvPr/>
        </p:nvGrpSpPr>
        <p:grpSpPr>
          <a:xfrm>
            <a:off x="4726425" y="2539715"/>
            <a:ext cx="368011" cy="525236"/>
            <a:chOff x="4726425" y="2337129"/>
            <a:chExt cx="368011" cy="525236"/>
          </a:xfrm>
        </p:grpSpPr>
        <p:cxnSp>
          <p:nvCxnSpPr>
            <p:cNvPr id="73" name="直線單箭頭接點 58"/>
            <p:cNvCxnSpPr/>
            <p:nvPr/>
          </p:nvCxnSpPr>
          <p:spPr>
            <a:xfrm>
              <a:off x="4910430" y="2337129"/>
              <a:ext cx="0" cy="525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文字方塊 59"/>
            <p:cNvSpPr txBox="1"/>
            <p:nvPr/>
          </p:nvSpPr>
          <p:spPr>
            <a:xfrm>
              <a:off x="4726425" y="2427501"/>
              <a:ext cx="368011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 smtClean="0">
                  <a:latin typeface="Consolas" panose="020B0609020204030204" pitchFamily="49" charset="0"/>
                </a:rPr>
                <a:t>[2]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5" name="群組 16"/>
          <p:cNvGrpSpPr/>
          <p:nvPr/>
        </p:nvGrpSpPr>
        <p:grpSpPr>
          <a:xfrm>
            <a:off x="4358415" y="2539715"/>
            <a:ext cx="368011" cy="525236"/>
            <a:chOff x="4358415" y="2337129"/>
            <a:chExt cx="368011" cy="525236"/>
          </a:xfrm>
        </p:grpSpPr>
        <p:cxnSp>
          <p:nvCxnSpPr>
            <p:cNvPr id="76" name="直線單箭頭接點 60"/>
            <p:cNvCxnSpPr/>
            <p:nvPr/>
          </p:nvCxnSpPr>
          <p:spPr>
            <a:xfrm>
              <a:off x="4542420" y="2337129"/>
              <a:ext cx="0" cy="525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文字方塊 61"/>
            <p:cNvSpPr txBox="1"/>
            <p:nvPr/>
          </p:nvSpPr>
          <p:spPr>
            <a:xfrm>
              <a:off x="4358415" y="2427501"/>
              <a:ext cx="368011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 smtClean="0">
                  <a:latin typeface="Consolas" panose="020B0609020204030204" pitchFamily="49" charset="0"/>
                </a:rPr>
                <a:t>[3]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9" name="矩形 5"/>
          <p:cNvSpPr/>
          <p:nvPr/>
        </p:nvSpPr>
        <p:spPr>
          <a:xfrm>
            <a:off x="6968368" y="4597974"/>
            <a:ext cx="3255948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</a:endParaRPr>
          </a:p>
        </p:txBody>
      </p:sp>
      <p:graphicFrame>
        <p:nvGraphicFramePr>
          <p:cNvPr id="80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322278"/>
              </p:ext>
            </p:extLst>
          </p:nvPr>
        </p:nvGraphicFramePr>
        <p:xfrm>
          <a:off x="7109947" y="4920385"/>
          <a:ext cx="297279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686">
                  <a:extLst>
                    <a:ext uri="{9D8B030D-6E8A-4147-A177-3AD203B41FA5}">
                      <a16:colId xmlns:a16="http://schemas.microsoft.com/office/drawing/2014/main" val="1522555256"/>
                    </a:ext>
                  </a:extLst>
                </a:gridCol>
                <a:gridCol w="747104">
                  <a:extLst>
                    <a:ext uri="{9D8B030D-6E8A-4147-A177-3AD203B41FA5}">
                      <a16:colId xmlns:a16="http://schemas.microsoft.com/office/drawing/2014/main" val="2619845624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135998206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931158847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364494119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321486618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val="2947480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31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…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4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3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2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90646"/>
                  </a:ext>
                </a:extLst>
              </a:tr>
            </a:tbl>
          </a:graphicData>
        </a:graphic>
      </p:graphicFrame>
      <p:cxnSp>
        <p:nvCxnSpPr>
          <p:cNvPr id="81" name="直線單箭頭接點 7"/>
          <p:cNvCxnSpPr/>
          <p:nvPr/>
        </p:nvCxnSpPr>
        <p:spPr>
          <a:xfrm>
            <a:off x="6273672" y="5473339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單箭頭接點 10"/>
          <p:cNvCxnSpPr/>
          <p:nvPr/>
        </p:nvCxnSpPr>
        <p:spPr>
          <a:xfrm>
            <a:off x="6273672" y="5291483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單箭頭接點 12"/>
          <p:cNvCxnSpPr/>
          <p:nvPr/>
        </p:nvCxnSpPr>
        <p:spPr>
          <a:xfrm>
            <a:off x="6273672" y="5109625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單箭頭接點 13"/>
          <p:cNvCxnSpPr/>
          <p:nvPr/>
        </p:nvCxnSpPr>
        <p:spPr>
          <a:xfrm>
            <a:off x="6273672" y="4927767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線單箭頭接點 14"/>
          <p:cNvCxnSpPr/>
          <p:nvPr/>
        </p:nvCxnSpPr>
        <p:spPr>
          <a:xfrm>
            <a:off x="6273672" y="4745909"/>
            <a:ext cx="694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文字方塊 11"/>
          <p:cNvSpPr txBox="1"/>
          <p:nvPr/>
        </p:nvSpPr>
        <p:spPr>
          <a:xfrm>
            <a:off x="6353500" y="4576376"/>
            <a:ext cx="45474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I4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I3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I2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I1</a:t>
            </a:r>
          </a:p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I0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87" name="文字方塊 45"/>
          <p:cNvSpPr txBox="1"/>
          <p:nvPr/>
        </p:nvSpPr>
        <p:spPr>
          <a:xfrm>
            <a:off x="8152311" y="5332394"/>
            <a:ext cx="888062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 smtClean="0">
                <a:latin typeface="Consolas" panose="020B0609020204030204" pitchFamily="49" charset="0"/>
              </a:rPr>
              <a:t>CFGLUT5_1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cxnSp>
        <p:nvCxnSpPr>
          <p:cNvPr id="88" name="直線單箭頭接點 51"/>
          <p:cNvCxnSpPr>
            <a:endCxn id="80" idx="3"/>
          </p:cNvCxnSpPr>
          <p:nvPr/>
        </p:nvCxnSpPr>
        <p:spPr>
          <a:xfrm flipH="1">
            <a:off x="10082737" y="5105805"/>
            <a:ext cx="1210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文字方塊 76"/>
          <p:cNvSpPr txBox="1"/>
          <p:nvPr/>
        </p:nvSpPr>
        <p:spPr>
          <a:xfrm>
            <a:off x="8186273" y="6109050"/>
            <a:ext cx="90437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 smtClean="0">
                <a:latin typeface="Consolas" panose="020B0609020204030204" pitchFamily="49" charset="0"/>
              </a:rPr>
              <a:t>[1] [x]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91" name="直線單箭頭接點 23"/>
          <p:cNvCxnSpPr/>
          <p:nvPr/>
        </p:nvCxnSpPr>
        <p:spPr>
          <a:xfrm>
            <a:off x="8743976" y="5613637"/>
            <a:ext cx="0" cy="52523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單箭頭接點 25"/>
          <p:cNvCxnSpPr/>
          <p:nvPr/>
        </p:nvCxnSpPr>
        <p:spPr>
          <a:xfrm>
            <a:off x="8479056" y="5613637"/>
            <a:ext cx="0" cy="525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文字方塊 24"/>
          <p:cNvSpPr txBox="1"/>
          <p:nvPr/>
        </p:nvSpPr>
        <p:spPr>
          <a:xfrm>
            <a:off x="8161921" y="5742019"/>
            <a:ext cx="890640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900" dirty="0" smtClean="0">
                <a:latin typeface="Consolas" panose="020B0609020204030204" pitchFamily="49" charset="0"/>
              </a:rPr>
              <a:t>O6  O5</a:t>
            </a:r>
            <a:endParaRPr lang="zh-TW" altLang="en-US" sz="900" dirty="0">
              <a:latin typeface="Consolas" panose="020B0609020204030204" pitchFamily="49" charset="0"/>
            </a:endParaRPr>
          </a:p>
        </p:txBody>
      </p:sp>
      <p:cxnSp>
        <p:nvCxnSpPr>
          <p:cNvPr id="94" name="直線單箭頭接點 41"/>
          <p:cNvCxnSpPr/>
          <p:nvPr/>
        </p:nvCxnSpPr>
        <p:spPr>
          <a:xfrm>
            <a:off x="4206893" y="6138874"/>
            <a:ext cx="78355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文字方塊 40"/>
          <p:cNvSpPr txBox="1"/>
          <p:nvPr/>
        </p:nvSpPr>
        <p:spPr>
          <a:xfrm>
            <a:off x="10508377" y="5861873"/>
            <a:ext cx="13788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 smtClean="0">
                <a:latin typeface="Consolas" panose="020B0609020204030204" pitchFamily="49" charset="0"/>
              </a:rPr>
              <a:t>AXI DMA Interconnect </a:t>
            </a:r>
            <a:r>
              <a:rPr lang="en-US" altLang="zh-TW" sz="1000" dirty="0" err="1" smtClean="0">
                <a:latin typeface="Consolas" panose="020B0609020204030204" pitchFamily="49" charset="0"/>
              </a:rPr>
              <a:t>output_d</a:t>
            </a:r>
            <a:r>
              <a:rPr lang="en-US" altLang="zh-TW" sz="1000" dirty="0" smtClean="0">
                <a:latin typeface="Consolas" panose="020B0609020204030204" pitchFamily="49" charset="0"/>
              </a:rPr>
              <a:t> [7:0]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cxnSp>
        <p:nvCxnSpPr>
          <p:cNvPr id="96" name="直線接點 35"/>
          <p:cNvCxnSpPr/>
          <p:nvPr/>
        </p:nvCxnSpPr>
        <p:spPr>
          <a:xfrm flipV="1">
            <a:off x="6276124" y="4295504"/>
            <a:ext cx="0" cy="11778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單箭頭接點 29"/>
          <p:cNvCxnSpPr/>
          <p:nvPr/>
        </p:nvCxnSpPr>
        <p:spPr>
          <a:xfrm>
            <a:off x="5634041" y="3441940"/>
            <a:ext cx="1" cy="1478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單箭頭接點 66"/>
          <p:cNvCxnSpPr/>
          <p:nvPr/>
        </p:nvCxnSpPr>
        <p:spPr>
          <a:xfrm>
            <a:off x="9582249" y="3901448"/>
            <a:ext cx="0" cy="7008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群組 16"/>
          <p:cNvGrpSpPr/>
          <p:nvPr/>
        </p:nvGrpSpPr>
        <p:grpSpPr>
          <a:xfrm>
            <a:off x="3989795" y="2539715"/>
            <a:ext cx="368011" cy="525236"/>
            <a:chOff x="4358415" y="2337129"/>
            <a:chExt cx="368011" cy="525236"/>
          </a:xfrm>
        </p:grpSpPr>
        <p:cxnSp>
          <p:nvCxnSpPr>
            <p:cNvPr id="101" name="直線單箭頭接點 60"/>
            <p:cNvCxnSpPr/>
            <p:nvPr/>
          </p:nvCxnSpPr>
          <p:spPr>
            <a:xfrm>
              <a:off x="4542420" y="2337129"/>
              <a:ext cx="0" cy="525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文字方塊 61"/>
            <p:cNvSpPr txBox="1"/>
            <p:nvPr/>
          </p:nvSpPr>
          <p:spPr>
            <a:xfrm>
              <a:off x="4358415" y="2427501"/>
              <a:ext cx="368011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 smtClean="0">
                  <a:latin typeface="Consolas" panose="020B0609020204030204" pitchFamily="49" charset="0"/>
                </a:rPr>
                <a:t>[4]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104" name="直線單箭頭接點 60"/>
          <p:cNvCxnSpPr/>
          <p:nvPr/>
        </p:nvCxnSpPr>
        <p:spPr>
          <a:xfrm>
            <a:off x="3041503" y="2539715"/>
            <a:ext cx="0" cy="525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文字方塊 61"/>
          <p:cNvSpPr txBox="1"/>
          <p:nvPr/>
        </p:nvSpPr>
        <p:spPr>
          <a:xfrm>
            <a:off x="2799198" y="2630087"/>
            <a:ext cx="48461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>
                <a:latin typeface="Consolas" panose="020B0609020204030204" pitchFamily="49" charset="0"/>
              </a:rPr>
              <a:t>[</a:t>
            </a:r>
            <a:r>
              <a:rPr lang="en-US" altLang="zh-TW" sz="1200" dirty="0" smtClean="0">
                <a:latin typeface="Consolas" panose="020B0609020204030204" pitchFamily="49" charset="0"/>
              </a:rPr>
              <a:t>31]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106" name="文字方塊 72"/>
          <p:cNvSpPr txBox="1"/>
          <p:nvPr/>
        </p:nvSpPr>
        <p:spPr>
          <a:xfrm>
            <a:off x="5117703" y="1863996"/>
            <a:ext cx="1683294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>
                <a:latin typeface="Consolas" panose="020B0609020204030204" pitchFamily="49" charset="0"/>
              </a:rPr>
              <a:t>Timer-Trigger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cxnSp>
        <p:nvCxnSpPr>
          <p:cNvPr id="107" name="直線接點 46"/>
          <p:cNvCxnSpPr/>
          <p:nvPr/>
        </p:nvCxnSpPr>
        <p:spPr>
          <a:xfrm flipV="1">
            <a:off x="10203738" y="2316267"/>
            <a:ext cx="0" cy="27895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接點 93"/>
          <p:cNvCxnSpPr/>
          <p:nvPr/>
        </p:nvCxnSpPr>
        <p:spPr>
          <a:xfrm flipH="1">
            <a:off x="5950428" y="2316267"/>
            <a:ext cx="4253310" cy="0"/>
          </a:xfrm>
          <a:prstGeom prst="line">
            <a:avLst/>
          </a:prstGeom>
          <a:ln w="19050"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08"/>
          <p:cNvSpPr/>
          <p:nvPr/>
        </p:nvSpPr>
        <p:spPr>
          <a:xfrm>
            <a:off x="1989547" y="427264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7267259" y="4110430"/>
            <a:ext cx="21076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err="1" smtClean="0">
                <a:latin typeface="Consolas" panose="020B0609020204030204" pitchFamily="49" charset="0"/>
              </a:rPr>
              <a:t>regslice_core.v</a:t>
            </a:r>
            <a:endParaRPr lang="en-US" sz="1400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2551197" y="3963401"/>
            <a:ext cx="19206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200" dirty="0">
                <a:latin typeface="Consolas" panose="020B0609020204030204" pitchFamily="49" charset="0"/>
              </a:rPr>
              <a:t>ip_cfglut5_2_bit.v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cxnSp>
        <p:nvCxnSpPr>
          <p:cNvPr id="116" name="直線單箭頭接點 41"/>
          <p:cNvCxnSpPr/>
          <p:nvPr/>
        </p:nvCxnSpPr>
        <p:spPr>
          <a:xfrm>
            <a:off x="3037847" y="5671751"/>
            <a:ext cx="6852930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線單箭頭接點 66"/>
          <p:cNvCxnSpPr/>
          <p:nvPr/>
        </p:nvCxnSpPr>
        <p:spPr>
          <a:xfrm>
            <a:off x="3037847" y="5291225"/>
            <a:ext cx="0" cy="380526"/>
          </a:xfrm>
          <a:prstGeom prst="straightConnector1">
            <a:avLst/>
          </a:prstGeom>
          <a:ln w="3175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線單箭頭接點 66"/>
          <p:cNvCxnSpPr/>
          <p:nvPr/>
        </p:nvCxnSpPr>
        <p:spPr>
          <a:xfrm>
            <a:off x="9890777" y="5291225"/>
            <a:ext cx="0" cy="380526"/>
          </a:xfrm>
          <a:prstGeom prst="straightConnector1">
            <a:avLst/>
          </a:prstGeom>
          <a:ln w="31750">
            <a:prstDash val="sys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文字方塊 45"/>
          <p:cNvSpPr txBox="1"/>
          <p:nvPr/>
        </p:nvSpPr>
        <p:spPr>
          <a:xfrm>
            <a:off x="9467147" y="5332394"/>
            <a:ext cx="40801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 smtClean="0">
                <a:latin typeface="Consolas" panose="020B0609020204030204" pitchFamily="49" charset="0"/>
              </a:rPr>
              <a:t>CDI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sp>
        <p:nvSpPr>
          <p:cNvPr id="120" name="文字方塊 45"/>
          <p:cNvSpPr txBox="1"/>
          <p:nvPr/>
        </p:nvSpPr>
        <p:spPr>
          <a:xfrm>
            <a:off x="3037847" y="5332394"/>
            <a:ext cx="40801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000" dirty="0" smtClean="0">
                <a:latin typeface="Consolas" panose="020B0609020204030204" pitchFamily="49" charset="0"/>
              </a:rPr>
              <a:t>CDO</a:t>
            </a:r>
            <a:endParaRPr lang="zh-TW" altLang="en-US" sz="1000" dirty="0">
              <a:latin typeface="Consolas" panose="020B0609020204030204" pitchFamily="49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Verilog Basics: Reconfigurable LUT (CFGLUT5)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Simulation R</a:t>
            </a:r>
            <a:r>
              <a:rPr lang="en-US" altLang="zh-TW" dirty="0" smtClean="0"/>
              <a:t>esult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071" t="11143" r="2381" b="19524"/>
          <a:stretch/>
        </p:blipFill>
        <p:spPr>
          <a:xfrm>
            <a:off x="3511296" y="2247392"/>
            <a:ext cx="8388802" cy="44577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QUIZ…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8-bit log shifter</a:t>
            </a:r>
            <a:endParaRPr lang="zh-TW" alt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06" y="2343150"/>
            <a:ext cx="6726344" cy="373021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QUIZ…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4-bit array multiplier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2597151"/>
            <a:ext cx="5846763" cy="3217863"/>
          </a:xfrm>
          <a:prstGeom prst="rect">
            <a:avLst/>
          </a:prstGeom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0306051" y="24415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9488488" y="24415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8669339" y="24415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8" name="文字方塊 8"/>
          <p:cNvSpPr txBox="1">
            <a:spLocks noChangeArrowheads="1"/>
          </p:cNvSpPr>
          <p:nvPr/>
        </p:nvSpPr>
        <p:spPr bwMode="auto">
          <a:xfrm>
            <a:off x="7858125" y="24415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9" name="文字方塊 9"/>
          <p:cNvSpPr txBox="1">
            <a:spLocks noChangeArrowheads="1"/>
          </p:cNvSpPr>
          <p:nvPr/>
        </p:nvSpPr>
        <p:spPr bwMode="auto">
          <a:xfrm>
            <a:off x="9725025" y="28702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10" name="文字方塊 10"/>
          <p:cNvSpPr txBox="1">
            <a:spLocks noChangeArrowheads="1"/>
          </p:cNvSpPr>
          <p:nvPr/>
        </p:nvSpPr>
        <p:spPr bwMode="auto">
          <a:xfrm>
            <a:off x="8907463" y="28702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8088313" y="28702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12" name="文字方塊 12"/>
          <p:cNvSpPr txBox="1">
            <a:spLocks noChangeArrowheads="1"/>
          </p:cNvSpPr>
          <p:nvPr/>
        </p:nvSpPr>
        <p:spPr bwMode="auto">
          <a:xfrm>
            <a:off x="7277100" y="28702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3" name="文字方塊 17"/>
          <p:cNvSpPr txBox="1">
            <a:spLocks noChangeArrowheads="1"/>
          </p:cNvSpPr>
          <p:nvPr/>
        </p:nvSpPr>
        <p:spPr bwMode="auto">
          <a:xfrm>
            <a:off x="8907463" y="369093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14" name="文字方塊 18"/>
          <p:cNvSpPr txBox="1">
            <a:spLocks noChangeArrowheads="1"/>
          </p:cNvSpPr>
          <p:nvPr/>
        </p:nvSpPr>
        <p:spPr bwMode="auto">
          <a:xfrm>
            <a:off x="8089900" y="369093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5" name="文字方塊 19"/>
          <p:cNvSpPr txBox="1">
            <a:spLocks noChangeArrowheads="1"/>
          </p:cNvSpPr>
          <p:nvPr/>
        </p:nvSpPr>
        <p:spPr bwMode="auto">
          <a:xfrm>
            <a:off x="7270751" y="369093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16" name="文字方塊 20"/>
          <p:cNvSpPr txBox="1">
            <a:spLocks noChangeArrowheads="1"/>
          </p:cNvSpPr>
          <p:nvPr/>
        </p:nvSpPr>
        <p:spPr bwMode="auto">
          <a:xfrm>
            <a:off x="6459539" y="369093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7" name="文字方塊 21"/>
          <p:cNvSpPr txBox="1">
            <a:spLocks noChangeArrowheads="1"/>
          </p:cNvSpPr>
          <p:nvPr/>
        </p:nvSpPr>
        <p:spPr bwMode="auto">
          <a:xfrm>
            <a:off x="8088313" y="45116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18" name="文字方塊 22"/>
          <p:cNvSpPr txBox="1">
            <a:spLocks noChangeArrowheads="1"/>
          </p:cNvSpPr>
          <p:nvPr/>
        </p:nvSpPr>
        <p:spPr bwMode="auto">
          <a:xfrm>
            <a:off x="7270751" y="45116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19" name="文字方塊 23"/>
          <p:cNvSpPr txBox="1">
            <a:spLocks noChangeArrowheads="1"/>
          </p:cNvSpPr>
          <p:nvPr/>
        </p:nvSpPr>
        <p:spPr bwMode="auto">
          <a:xfrm>
            <a:off x="6451600" y="45116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0</a:t>
            </a:r>
          </a:p>
        </p:txBody>
      </p:sp>
      <p:sp>
        <p:nvSpPr>
          <p:cNvPr id="20" name="文字方塊 24"/>
          <p:cNvSpPr txBox="1">
            <a:spLocks noChangeArrowheads="1"/>
          </p:cNvSpPr>
          <p:nvPr/>
        </p:nvSpPr>
        <p:spPr bwMode="auto">
          <a:xfrm>
            <a:off x="5640388" y="451167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21" name="文字方塊 25"/>
          <p:cNvSpPr txBox="1">
            <a:spLocks noChangeArrowheads="1"/>
          </p:cNvSpPr>
          <p:nvPr/>
        </p:nvSpPr>
        <p:spPr bwMode="auto">
          <a:xfrm>
            <a:off x="10571163" y="254793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2" name="文字方塊 26"/>
          <p:cNvSpPr txBox="1">
            <a:spLocks noChangeArrowheads="1"/>
          </p:cNvSpPr>
          <p:nvPr/>
        </p:nvSpPr>
        <p:spPr bwMode="auto">
          <a:xfrm>
            <a:off x="10066339" y="295751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3" name="文字方塊 27"/>
          <p:cNvSpPr txBox="1">
            <a:spLocks noChangeArrowheads="1"/>
          </p:cNvSpPr>
          <p:nvPr/>
        </p:nvSpPr>
        <p:spPr bwMode="auto">
          <a:xfrm>
            <a:off x="8439151" y="460216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9248775" y="378301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25" name="文字方塊 29"/>
          <p:cNvSpPr txBox="1">
            <a:spLocks noChangeArrowheads="1"/>
          </p:cNvSpPr>
          <p:nvPr/>
        </p:nvSpPr>
        <p:spPr bwMode="auto">
          <a:xfrm>
            <a:off x="10369551" y="318611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0</a:t>
            </a:r>
          </a:p>
        </p:txBody>
      </p:sp>
      <p:sp>
        <p:nvSpPr>
          <p:cNvPr id="26" name="文字方塊 37"/>
          <p:cNvSpPr txBox="1">
            <a:spLocks noChangeArrowheads="1"/>
          </p:cNvSpPr>
          <p:nvPr/>
        </p:nvSpPr>
        <p:spPr bwMode="auto">
          <a:xfrm>
            <a:off x="9644063" y="39878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1</a:t>
            </a:r>
          </a:p>
        </p:txBody>
      </p:sp>
      <p:sp>
        <p:nvSpPr>
          <p:cNvPr id="27" name="文字方塊 38"/>
          <p:cNvSpPr txBox="1">
            <a:spLocks noChangeArrowheads="1"/>
          </p:cNvSpPr>
          <p:nvPr/>
        </p:nvSpPr>
        <p:spPr bwMode="auto">
          <a:xfrm>
            <a:off x="8836025" y="48260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1</a:t>
            </a:r>
          </a:p>
        </p:txBody>
      </p:sp>
      <p:sp>
        <p:nvSpPr>
          <p:cNvPr id="28" name="文字方塊 39"/>
          <p:cNvSpPr txBox="1">
            <a:spLocks noChangeArrowheads="1"/>
          </p:cNvSpPr>
          <p:nvPr/>
        </p:nvSpPr>
        <p:spPr bwMode="auto">
          <a:xfrm>
            <a:off x="8010525" y="564832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1</a:t>
            </a:r>
          </a:p>
        </p:txBody>
      </p:sp>
      <p:sp>
        <p:nvSpPr>
          <p:cNvPr id="29" name="文字方塊 40"/>
          <p:cNvSpPr txBox="1">
            <a:spLocks noChangeArrowheads="1"/>
          </p:cNvSpPr>
          <p:nvPr/>
        </p:nvSpPr>
        <p:spPr bwMode="auto">
          <a:xfrm>
            <a:off x="7185025" y="564832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0</a:t>
            </a:r>
          </a:p>
        </p:txBody>
      </p:sp>
      <p:sp>
        <p:nvSpPr>
          <p:cNvPr id="30" name="文字方塊 41"/>
          <p:cNvSpPr txBox="1">
            <a:spLocks noChangeArrowheads="1"/>
          </p:cNvSpPr>
          <p:nvPr/>
        </p:nvSpPr>
        <p:spPr bwMode="auto">
          <a:xfrm>
            <a:off x="6370639" y="564832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1</a:t>
            </a:r>
          </a:p>
        </p:txBody>
      </p:sp>
      <p:sp>
        <p:nvSpPr>
          <p:cNvPr id="31" name="文字方塊 42"/>
          <p:cNvSpPr txBox="1">
            <a:spLocks noChangeArrowheads="1"/>
          </p:cNvSpPr>
          <p:nvPr/>
        </p:nvSpPr>
        <p:spPr bwMode="auto">
          <a:xfrm>
            <a:off x="5554663" y="564991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1</a:t>
            </a:r>
          </a:p>
        </p:txBody>
      </p:sp>
      <p:sp>
        <p:nvSpPr>
          <p:cNvPr id="32" name="文字方塊 43"/>
          <p:cNvSpPr txBox="1">
            <a:spLocks noChangeArrowheads="1"/>
          </p:cNvSpPr>
          <p:nvPr/>
        </p:nvSpPr>
        <p:spPr bwMode="auto">
          <a:xfrm>
            <a:off x="5095875" y="5648325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+mn-lt"/>
              </a:rPr>
              <a:t>0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1124329" y="2391946"/>
            <a:ext cx="1381532" cy="20313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000000</a:t>
            </a:r>
            <a:r>
              <a:rPr lang="en-US" altLang="zh-TW" dirty="0" smtClean="0">
                <a:solidFill>
                  <a:schemeClr val="accent1"/>
                </a:solidFill>
                <a:latin typeface="+mn-lt"/>
              </a:rPr>
              <a:t>1010</a:t>
            </a:r>
            <a:endParaRPr lang="en-US" altLang="zh-TW" dirty="0">
              <a:solidFill>
                <a:schemeClr val="accent1"/>
              </a:solidFill>
              <a:latin typeface="+mn-lt"/>
            </a:endParaRPr>
          </a:p>
          <a:p>
            <a:pPr>
              <a:defRPr/>
            </a:pPr>
            <a:r>
              <a:rPr lang="en-US" altLang="zh-TW" dirty="0" smtClean="0">
                <a:latin typeface="+mn-lt"/>
              </a:rPr>
              <a:t>X</a:t>
            </a: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00000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11</a:t>
            </a:r>
            <a:endParaRPr lang="en-US" altLang="zh-TW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000000</a:t>
            </a:r>
            <a:r>
              <a:rPr lang="en-US" altLang="zh-TW" dirty="0" smtClean="0">
                <a:latin typeface="+mn-lt"/>
              </a:rPr>
              <a:t>1010</a:t>
            </a:r>
            <a:endParaRPr lang="en-US" altLang="zh-TW" dirty="0">
              <a:latin typeface="+mn-lt"/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00000</a:t>
            </a:r>
            <a:r>
              <a:rPr lang="en-US" altLang="zh-TW" dirty="0" smtClean="0">
                <a:latin typeface="+mn-lt"/>
              </a:rPr>
              <a:t>1010</a:t>
            </a:r>
            <a:endParaRPr lang="en-US" altLang="zh-TW" dirty="0">
              <a:latin typeface="+mn-lt"/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0000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0000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000</a:t>
            </a:r>
            <a:r>
              <a:rPr lang="en-US" altLang="zh-TW" dirty="0" smtClean="0">
                <a:latin typeface="+mn-lt"/>
              </a:rPr>
              <a:t>1010</a:t>
            </a:r>
            <a:endParaRPr lang="en-US" altLang="zh-TW" dirty="0">
              <a:latin typeface="+mn-lt"/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+mn-lt"/>
              </a:rPr>
              <a:t>00</a:t>
            </a:r>
            <a:r>
              <a:rPr lang="en-US" altLang="zh-TW" dirty="0" smtClean="0">
                <a:solidFill>
                  <a:srgbClr val="00B050"/>
                </a:solidFill>
                <a:latin typeface="+mn-lt"/>
              </a:rPr>
              <a:t>01101110</a:t>
            </a:r>
            <a:endParaRPr lang="zh-TW" alt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2951541" y="2377659"/>
            <a:ext cx="1215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latin typeface="+mn-lt"/>
              </a:rPr>
              <a:t>multiplicand</a:t>
            </a:r>
            <a:endParaRPr lang="zh-TW" altLang="en-US" sz="1600" dirty="0">
              <a:latin typeface="+mn-lt"/>
            </a:endParaRPr>
          </a:p>
        </p:txBody>
      </p:sp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2951541" y="2653884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+mn-lt"/>
              </a:rPr>
              <a:t>multiplier</a:t>
            </a:r>
            <a:endParaRPr lang="zh-TW" altLang="en-US" sz="1600">
              <a:latin typeface="+mn-lt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951541" y="3444459"/>
            <a:ext cx="1503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+mn-lt"/>
              </a:rPr>
              <a:t>partial products</a:t>
            </a:r>
            <a:endParaRPr lang="zh-TW" altLang="en-US" sz="1600">
              <a:latin typeface="+mn-lt"/>
            </a:endParaRPr>
          </a:p>
        </p:txBody>
      </p: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2951541" y="4027071"/>
            <a:ext cx="6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>
                <a:latin typeface="+mn-lt"/>
              </a:rPr>
              <a:t>result</a:t>
            </a:r>
            <a:endParaRPr lang="zh-TW" altLang="en-US" sz="1600" dirty="0">
              <a:latin typeface="+mn-lt"/>
            </a:endParaRPr>
          </a:p>
        </p:txBody>
      </p:sp>
      <p:sp>
        <p:nvSpPr>
          <p:cNvPr id="38" name="文字方塊 5"/>
          <p:cNvSpPr txBox="1">
            <a:spLocks noChangeArrowheads="1"/>
          </p:cNvSpPr>
          <p:nvPr/>
        </p:nvSpPr>
        <p:spPr bwMode="auto">
          <a:xfrm>
            <a:off x="2579997" y="2638523"/>
            <a:ext cx="4154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zh-TW" sz="1800" baseline="-25000" dirty="0">
                <a:solidFill>
                  <a:srgbClr val="FF0000"/>
                </a:solidFill>
                <a:latin typeface="+mn-lt"/>
              </a:rPr>
              <a:t>B</a:t>
            </a:r>
            <a:endParaRPr lang="en-US" altLang="zh-TW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9" name="文字方塊 5"/>
          <p:cNvSpPr txBox="1">
            <a:spLocks noChangeArrowheads="1"/>
          </p:cNvSpPr>
          <p:nvPr/>
        </p:nvSpPr>
        <p:spPr bwMode="auto">
          <a:xfrm>
            <a:off x="2580067" y="2377657"/>
            <a:ext cx="42832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chemeClr val="accent1"/>
                </a:solidFill>
                <a:latin typeface="+mn-lt"/>
              </a:rPr>
              <a:t>X</a:t>
            </a:r>
            <a:r>
              <a:rPr lang="en-US" altLang="zh-TW" sz="1800" baseline="-25000" dirty="0">
                <a:solidFill>
                  <a:schemeClr val="accent1"/>
                </a:solidFill>
                <a:latin typeface="+mn-lt"/>
              </a:rPr>
              <a:t>B</a:t>
            </a:r>
            <a:endParaRPr lang="en-US" altLang="zh-TW" sz="18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1010029" y="3001545"/>
            <a:ext cx="157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5"/>
          <p:cNvSpPr txBox="1">
            <a:spLocks noChangeArrowheads="1"/>
          </p:cNvSpPr>
          <p:nvPr/>
        </p:nvSpPr>
        <p:spPr bwMode="auto">
          <a:xfrm>
            <a:off x="2599414" y="4009092"/>
            <a:ext cx="4154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rgbClr val="00B050"/>
                </a:solidFill>
                <a:latin typeface="+mn-lt"/>
              </a:rPr>
              <a:t>Z</a:t>
            </a:r>
            <a:r>
              <a:rPr lang="en-US" altLang="zh-TW" sz="1800" baseline="-25000" dirty="0">
                <a:solidFill>
                  <a:srgbClr val="00B050"/>
                </a:solidFill>
                <a:latin typeface="+mn-lt"/>
              </a:rPr>
              <a:t>B</a:t>
            </a:r>
            <a:endParaRPr lang="en-US" altLang="zh-TW" sz="18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1010029" y="4085807"/>
            <a:ext cx="157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s://www.elprocus.com/wp-content/uploads/2014/12/Half-Adder-and-Full-Ad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7" y="4972921"/>
            <a:ext cx="4022725" cy="12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投影片編號版面配置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Thank you for your attention</a:t>
            </a:r>
            <a:endParaRPr 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PYNQ-Z2 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Hardware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® devices: a class of All Programmable Systems on Chip (</a:t>
            </a:r>
            <a:r>
              <a:rPr lang="en-US" dirty="0" err="1" smtClean="0"/>
              <a:t>APSoC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PS (Processing System): ARM </a:t>
            </a:r>
            <a:r>
              <a:rPr lang="en-US" dirty="0" err="1" smtClean="0"/>
              <a:t>SoC</a:t>
            </a:r>
            <a:endParaRPr lang="en-US" dirty="0" smtClean="0"/>
          </a:p>
          <a:p>
            <a:pPr lvl="1"/>
            <a:r>
              <a:rPr lang="en-US" dirty="0" smtClean="0"/>
              <a:t>PL (Programmable Logic): FPGA</a:t>
            </a:r>
          </a:p>
          <a:p>
            <a:r>
              <a:rPr lang="en-US" dirty="0" smtClean="0"/>
              <a:t>PYNQ (Python Productivity for </a:t>
            </a:r>
            <a:r>
              <a:rPr lang="en-US" dirty="0" err="1" smtClean="0"/>
              <a:t>Zynq</a:t>
            </a:r>
            <a:r>
              <a:rPr lang="en-US" dirty="0" smtClean="0"/>
              <a:t>): an open-source project that makes it easier to use Xilinx platforms by the </a:t>
            </a:r>
            <a:r>
              <a:rPr lang="en-US" dirty="0" smtClean="0">
                <a:solidFill>
                  <a:srgbClr val="FF0000"/>
                </a:solidFill>
              </a:rPr>
              <a:t>Python</a:t>
            </a:r>
            <a:r>
              <a:rPr lang="en-US" dirty="0" smtClean="0"/>
              <a:t> language and libraries.</a:t>
            </a:r>
          </a:p>
          <a:p>
            <a:pPr lvl="1"/>
            <a:r>
              <a:rPr lang="en-US" dirty="0" err="1" smtClean="0"/>
              <a:t>Jupyter</a:t>
            </a:r>
            <a:r>
              <a:rPr lang="en-US" dirty="0" smtClean="0"/>
              <a:t> Notebook: an interactive computing environment which is embedded in </a:t>
            </a:r>
            <a:r>
              <a:rPr lang="en-US" dirty="0" err="1" smtClean="0"/>
              <a:t>Zynq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PYNQ-Z2 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Hardware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5714" t="9745" r="15873" b="20159"/>
          <a:stretch/>
        </p:blipFill>
        <p:spPr>
          <a:xfrm>
            <a:off x="584201" y="1825625"/>
            <a:ext cx="7200900" cy="4611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84" y="3754698"/>
            <a:ext cx="4805116" cy="30783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836919" y="312545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APSoC</a:t>
            </a:r>
            <a:endParaRPr 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9228205" y="3494786"/>
            <a:ext cx="4823" cy="11686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8872986" y="510922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PS/PL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51" y="1913445"/>
            <a:ext cx="2679481" cy="39745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FPGA Architectures: An Overview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43" t="15833" r="24027" b="6979"/>
          <a:stretch/>
        </p:blipFill>
        <p:spPr>
          <a:xfrm>
            <a:off x="334107" y="2162906"/>
            <a:ext cx="5338762" cy="453201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ACA3-DCBA-499F-AC1C-6ABD4F008026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71147" y="30215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(LE)</a:t>
            </a:r>
            <a:endParaRPr lang="zh-TW" altLang="en-US" dirty="0">
              <a:latin typeface="+mn-lt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997481" y="4705097"/>
            <a:ext cx="139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D-type flip flop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4694" y="1544113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Logic Element (BLE)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114925" y="2171700"/>
            <a:ext cx="2000250" cy="1607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4925" y="4241207"/>
            <a:ext cx="2000250" cy="1369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7477125" y="2628900"/>
            <a:ext cx="1552575" cy="7619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594315" y="3629405"/>
            <a:ext cx="2806860" cy="4768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477125" y="4479103"/>
            <a:ext cx="1447800" cy="6996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080572" y="2819406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look-up table (LUT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395278" y="3702695"/>
            <a:ext cx="2321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carry-chain logic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(RC adder)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FPGA Architectures: An Overview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918200" cy="4351338"/>
          </a:xfrm>
        </p:spPr>
        <p:txBody>
          <a:bodyPr/>
          <a:lstStyle/>
          <a:p>
            <a:r>
              <a:rPr lang="en-US" dirty="0" smtClean="0"/>
              <a:t>Basic logic element (BLE)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bitstream</a:t>
            </a:r>
            <a:r>
              <a:rPr lang="en-US" dirty="0" smtClean="0"/>
              <a:t> of a netlist contains information as to which SRAM bit of an FPGA be programmed to 0 or to 1.</a:t>
            </a:r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62" y="2171700"/>
            <a:ext cx="4558209" cy="413226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FPGA Architectures: An Overview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829300" cy="4351338"/>
          </a:xfrm>
        </p:spPr>
        <p:txBody>
          <a:bodyPr/>
          <a:lstStyle/>
          <a:p>
            <a:r>
              <a:rPr lang="en-US" dirty="0" smtClean="0"/>
              <a:t>Switch Block</a:t>
            </a:r>
          </a:p>
          <a:p>
            <a:pPr lvl="1"/>
            <a:r>
              <a:rPr lang="en-US" dirty="0" smtClean="0"/>
              <a:t>The routing information of a netlist is used to correctly program the SRAM bits of connection boxes and switch boxes.</a:t>
            </a: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633" y="2070100"/>
            <a:ext cx="4516167" cy="4343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06849" y="462686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SRAM</a:t>
            </a:r>
            <a:endParaRPr lang="en-US" dirty="0"/>
          </a:p>
        </p:txBody>
      </p:sp>
      <p:cxnSp>
        <p:nvCxnSpPr>
          <p:cNvPr id="7" name="直線單箭頭接點 6"/>
          <p:cNvCxnSpPr>
            <a:stCxn id="5" idx="3"/>
          </p:cNvCxnSpPr>
          <p:nvPr/>
        </p:nvCxnSpPr>
        <p:spPr>
          <a:xfrm>
            <a:off x="6752566" y="4811530"/>
            <a:ext cx="727226" cy="455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5" idx="3"/>
          </p:cNvCxnSpPr>
          <p:nvPr/>
        </p:nvCxnSpPr>
        <p:spPr>
          <a:xfrm>
            <a:off x="6752566" y="4811530"/>
            <a:ext cx="580922" cy="4828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5" idx="3"/>
          </p:cNvCxnSpPr>
          <p:nvPr/>
        </p:nvCxnSpPr>
        <p:spPr>
          <a:xfrm>
            <a:off x="6752566" y="4811530"/>
            <a:ext cx="897359" cy="227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900" dirty="0"/>
              <a:t>System Level: System C</a:t>
            </a:r>
          </a:p>
          <a:p>
            <a:r>
              <a:rPr lang="en-US" altLang="zh-TW" sz="2900" dirty="0">
                <a:solidFill>
                  <a:srgbClr val="FF0000"/>
                </a:solidFill>
              </a:rPr>
              <a:t>RTL Level (Register Transfer </a:t>
            </a:r>
            <a:r>
              <a:rPr lang="en-US" altLang="zh-TW" sz="2900" dirty="0" smtClean="0">
                <a:solidFill>
                  <a:srgbClr val="FF0000"/>
                </a:solidFill>
              </a:rPr>
              <a:t>Level)</a:t>
            </a:r>
            <a:endParaRPr lang="en-US" altLang="zh-TW" sz="2900" dirty="0">
              <a:solidFill>
                <a:srgbClr val="FF0000"/>
              </a:solidFill>
            </a:endParaRPr>
          </a:p>
          <a:p>
            <a:pPr lvl="1"/>
            <a:r>
              <a:rPr lang="en-US" altLang="zh-TW" sz="2500" dirty="0">
                <a:solidFill>
                  <a:srgbClr val="FF0000"/>
                </a:solidFill>
              </a:rPr>
              <a:t>Dataflow </a:t>
            </a:r>
            <a:r>
              <a:rPr lang="en-US" altLang="zh-TW" sz="2500" dirty="0" smtClean="0">
                <a:solidFill>
                  <a:srgbClr val="FF0000"/>
                </a:solidFill>
              </a:rPr>
              <a:t>Level</a:t>
            </a:r>
          </a:p>
          <a:p>
            <a:pPr marL="914400" lvl="2" indent="0">
              <a:buNone/>
            </a:pP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assign out1 </a:t>
            </a:r>
            <a:r>
              <a:rPr lang="en-US" altLang="zh-TW" sz="2100" dirty="0">
                <a:solidFill>
                  <a:srgbClr val="0070C0"/>
                </a:solidFill>
                <a:latin typeface="Consolas" panose="020B0609020204030204" pitchFamily="49" charset="0"/>
              </a:rPr>
              <a:t>= </a:t>
            </a: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in1 </a:t>
            </a:r>
            <a:r>
              <a:rPr lang="en-US" altLang="zh-TW" sz="2100" dirty="0">
                <a:solidFill>
                  <a:srgbClr val="0070C0"/>
                </a:solidFill>
                <a:latin typeface="Consolas" panose="020B0609020204030204" pitchFamily="49" charset="0"/>
              </a:rPr>
              <a:t>&amp; </a:t>
            </a: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in2</a:t>
            </a:r>
            <a:r>
              <a:rPr lang="en-US" altLang="zh-TW" sz="2100" dirty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altLang="zh-TW" sz="2500" dirty="0" smtClean="0">
                <a:solidFill>
                  <a:srgbClr val="FF0000"/>
                </a:solidFill>
              </a:rPr>
              <a:t>Behavior Level</a:t>
            </a:r>
          </a:p>
          <a:p>
            <a:pPr marL="914400" lvl="2" indent="0">
              <a:buNone/>
            </a:pP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always @(</a:t>
            </a:r>
            <a:r>
              <a:rPr lang="en-US" altLang="zh-TW" sz="21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w_io</a:t>
            </a: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 begin</a:t>
            </a:r>
          </a:p>
          <a:p>
            <a:pPr marL="914400" lvl="2" indent="0">
              <a:buNone/>
            </a:pP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out1 </a:t>
            </a:r>
            <a:r>
              <a:rPr lang="en-US" altLang="zh-TW" sz="2100" dirty="0">
                <a:solidFill>
                  <a:srgbClr val="0070C0"/>
                </a:solidFill>
                <a:latin typeface="Consolas" panose="020B0609020204030204" pitchFamily="49" charset="0"/>
              </a:rPr>
              <a:t>= </a:t>
            </a: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in1 </a:t>
            </a:r>
            <a:r>
              <a:rPr lang="en-US" altLang="zh-TW" sz="2100" dirty="0">
                <a:solidFill>
                  <a:srgbClr val="0070C0"/>
                </a:solidFill>
                <a:latin typeface="Consolas" panose="020B0609020204030204" pitchFamily="49" charset="0"/>
              </a:rPr>
              <a:t>&amp; </a:t>
            </a: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in2;</a:t>
            </a:r>
          </a:p>
          <a:p>
            <a:pPr marL="914400" lvl="2" indent="0">
              <a:buNone/>
            </a:pPr>
            <a:r>
              <a:rPr lang="en-US" altLang="zh-TW" sz="21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end</a:t>
            </a:r>
            <a:endParaRPr lang="en-US" altLang="zh-TW" sz="21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altLang="zh-TW" sz="2900" dirty="0">
                <a:solidFill>
                  <a:srgbClr val="FF0000"/>
                </a:solidFill>
              </a:rPr>
              <a:t>Gate Level: </a:t>
            </a:r>
            <a:r>
              <a:rPr lang="en-US" altLang="zh-TW" sz="29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and/or/not/</a:t>
            </a:r>
            <a:r>
              <a:rPr lang="en-US" altLang="zh-TW" sz="29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xor</a:t>
            </a:r>
            <a:endParaRPr lang="en-US" altLang="zh-TW" sz="29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914400" lvl="3" indent="0">
              <a:spcBef>
                <a:spcPts val="1000"/>
              </a:spcBef>
              <a:buNone/>
            </a:pPr>
            <a:r>
              <a:rPr lang="en-US" altLang="zh-TW" sz="23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and and1(out1,in1,in2);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en-US" altLang="zh-TW" sz="23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myModule</a:t>
            </a:r>
            <a:r>
              <a:rPr lang="en-US" altLang="zh-TW" sz="23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3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myModule_inst</a:t>
            </a:r>
            <a:r>
              <a:rPr lang="en-US" altLang="zh-TW" sz="23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2300" dirty="0">
                <a:solidFill>
                  <a:srgbClr val="0070C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23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port1(w1_io),.port2(</a:t>
            </a:r>
            <a:r>
              <a:rPr lang="en-US" altLang="zh-TW" sz="2300" dirty="0">
                <a:solidFill>
                  <a:srgbClr val="0070C0"/>
                </a:solidFill>
                <a:latin typeface="Consolas" panose="020B0609020204030204" pitchFamily="49" charset="0"/>
              </a:rPr>
              <a:t>w1_io</a:t>
            </a:r>
            <a:r>
              <a:rPr lang="en-US" altLang="zh-TW" sz="23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));</a:t>
            </a:r>
            <a:endParaRPr lang="en-US" altLang="zh-TW" sz="23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altLang="zh-TW" sz="2900" dirty="0"/>
              <a:t>Transistor (Switch) </a:t>
            </a:r>
            <a:r>
              <a:rPr lang="en-US" altLang="zh-TW" sz="2900" dirty="0" smtClean="0"/>
              <a:t>Level</a:t>
            </a:r>
            <a:endParaRPr lang="en-US" altLang="zh-TW" sz="29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Verilog Basics: Simple Logic Circuit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grpSp>
        <p:nvGrpSpPr>
          <p:cNvPr id="38" name="群組 37"/>
          <p:cNvGrpSpPr/>
          <p:nvPr/>
        </p:nvGrpSpPr>
        <p:grpSpPr>
          <a:xfrm>
            <a:off x="2247637" y="2949122"/>
            <a:ext cx="7696726" cy="3026301"/>
            <a:chOff x="1871156" y="2851496"/>
            <a:chExt cx="7696726" cy="3026301"/>
          </a:xfrm>
        </p:grpSpPr>
        <p:sp>
          <p:nvSpPr>
            <p:cNvPr id="10" name="文字方塊 9"/>
            <p:cNvSpPr txBox="1"/>
            <p:nvPr/>
          </p:nvSpPr>
          <p:spPr>
            <a:xfrm>
              <a:off x="1871156" y="3662255"/>
              <a:ext cx="18928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>
                  <a:latin typeface="Consolas" panose="020B0609020204030204" pitchFamily="49" charset="0"/>
                </a:rPr>
                <a:t>AXI DMA Interconnect </a:t>
              </a:r>
              <a:r>
                <a:rPr lang="en-US" altLang="zh-TW" sz="1200" dirty="0" err="1">
                  <a:latin typeface="Consolas" panose="020B0609020204030204" pitchFamily="49" charset="0"/>
                </a:rPr>
                <a:t>input_r_TDATA</a:t>
              </a:r>
              <a:r>
                <a:rPr lang="en-US" altLang="zh-TW" sz="1200" dirty="0">
                  <a:latin typeface="Consolas" panose="020B0609020204030204" pitchFamily="49" charset="0"/>
                </a:rPr>
                <a:t> </a:t>
              </a:r>
              <a:r>
                <a:rPr lang="en-US" altLang="zh-TW" sz="1200" dirty="0" smtClean="0">
                  <a:latin typeface="Consolas" panose="020B0609020204030204" pitchFamily="49" charset="0"/>
                </a:rPr>
                <a:t>[7:0</a:t>
              </a:r>
              <a:r>
                <a:rPr lang="en-US" altLang="zh-TW" sz="1200" dirty="0">
                  <a:latin typeface="Consolas" panose="020B0609020204030204" pitchFamily="49" charset="0"/>
                </a:rPr>
                <a:t>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65485" y="2851496"/>
              <a:ext cx="3520403" cy="3026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354086" y="4757096"/>
              <a:ext cx="2743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 err="1" smtClean="0">
                  <a:latin typeface="Consolas" panose="020B0609020204030204" pitchFamily="49" charset="0"/>
                </a:rPr>
                <a:t>ip_simple_circuit.v</a:t>
              </a:r>
              <a:endParaRPr 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71854" y="3435887"/>
              <a:ext cx="210766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 err="1" smtClean="0">
                  <a:latin typeface="Consolas" panose="020B0609020204030204" pitchFamily="49" charset="0"/>
                </a:rPr>
                <a:t>regslice_core.v</a:t>
              </a:r>
              <a:endParaRPr lang="en-US" dirty="0"/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4685189" y="4350287"/>
              <a:ext cx="2080994" cy="677471"/>
              <a:chOff x="6638393" y="2512343"/>
              <a:chExt cx="2080994" cy="677471"/>
            </a:xfrm>
          </p:grpSpPr>
          <p:cxnSp>
            <p:nvCxnSpPr>
              <p:cNvPr id="12" name="直線單箭頭接點 11"/>
              <p:cNvCxnSpPr/>
              <p:nvPr/>
            </p:nvCxnSpPr>
            <p:spPr>
              <a:xfrm>
                <a:off x="6832749" y="2512343"/>
                <a:ext cx="0" cy="40680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7091507" y="2512343"/>
                <a:ext cx="0" cy="40680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>
              <a:xfrm>
                <a:off x="7468696" y="2512343"/>
                <a:ext cx="0" cy="406809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7964317" y="2512343"/>
                <a:ext cx="0" cy="406809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8406599" y="2512343"/>
                <a:ext cx="0" cy="406809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文字方塊 76"/>
              <p:cNvSpPr txBox="1"/>
              <p:nvPr/>
            </p:nvSpPr>
            <p:spPr>
              <a:xfrm>
                <a:off x="6638393" y="2882037"/>
                <a:ext cx="38871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Consolas" panose="020B0609020204030204" pitchFamily="49" charset="0"/>
                  </a:rPr>
                  <a:t>I1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2" name="文字方塊 76"/>
              <p:cNvSpPr txBox="1"/>
              <p:nvPr/>
            </p:nvSpPr>
            <p:spPr>
              <a:xfrm>
                <a:off x="6897151" y="2882037"/>
                <a:ext cx="38871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Consolas" panose="020B0609020204030204" pitchFamily="49" charset="0"/>
                  </a:rPr>
                  <a:t>I2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3" name="文字方塊 76"/>
              <p:cNvSpPr txBox="1"/>
              <p:nvPr/>
            </p:nvSpPr>
            <p:spPr>
              <a:xfrm>
                <a:off x="7155909" y="2882037"/>
                <a:ext cx="6255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err="1" smtClean="0">
                    <a:latin typeface="Consolas" panose="020B0609020204030204" pitchFamily="49" charset="0"/>
                  </a:rPr>
                  <a:t>Onot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4" name="文字方塊 76"/>
              <p:cNvSpPr txBox="1"/>
              <p:nvPr/>
            </p:nvSpPr>
            <p:spPr>
              <a:xfrm>
                <a:off x="7651530" y="2882037"/>
                <a:ext cx="6255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err="1" smtClean="0">
                    <a:latin typeface="Consolas" panose="020B0609020204030204" pitchFamily="49" charset="0"/>
                  </a:rPr>
                  <a:t>Oand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5" name="文字方塊 76"/>
              <p:cNvSpPr txBox="1"/>
              <p:nvPr/>
            </p:nvSpPr>
            <p:spPr>
              <a:xfrm>
                <a:off x="8093812" y="2882037"/>
                <a:ext cx="6255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400" dirty="0" err="1" smtClean="0">
                    <a:latin typeface="Consolas" panose="020B0609020204030204" pitchFamily="49" charset="0"/>
                  </a:rPr>
                  <a:t>Oor</a:t>
                </a:r>
                <a:endParaRPr lang="zh-TW" altLang="en-US" sz="1400" baseline="-250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2" name="直線接點 31"/>
            <p:cNvCxnSpPr/>
            <p:nvPr/>
          </p:nvCxnSpPr>
          <p:spPr>
            <a:xfrm>
              <a:off x="3763964" y="3896278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7675074" y="3662255"/>
              <a:ext cx="18928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>
                  <a:latin typeface="Consolas" panose="020B0609020204030204" pitchFamily="49" charset="0"/>
                </a:rPr>
                <a:t>AXI DMA Interconnect </a:t>
              </a:r>
              <a:r>
                <a:rPr lang="en-US" altLang="zh-TW" sz="1200" dirty="0" err="1">
                  <a:latin typeface="Consolas" panose="020B0609020204030204" pitchFamily="49" charset="0"/>
                </a:rPr>
                <a:t>output_r_TDATA</a:t>
              </a:r>
              <a:r>
                <a:rPr lang="en-US" altLang="zh-TW" sz="1200" dirty="0">
                  <a:latin typeface="Consolas" panose="020B0609020204030204" pitchFamily="49" charset="0"/>
                </a:rPr>
                <a:t> </a:t>
              </a:r>
              <a:r>
                <a:rPr lang="en-US" altLang="zh-TW" sz="1200" dirty="0" smtClean="0">
                  <a:latin typeface="Consolas" panose="020B0609020204030204" pitchFamily="49" charset="0"/>
                </a:rPr>
                <a:t>[7:0</a:t>
              </a:r>
              <a:r>
                <a:rPr lang="en-US" altLang="zh-TW" sz="1200" dirty="0">
                  <a:latin typeface="Consolas" panose="020B0609020204030204" pitchFamily="49" charset="0"/>
                </a:rPr>
                <a:t>]</a:t>
              </a:r>
              <a:endParaRPr lang="zh-TW" altLang="en-US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779519" y="3889896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3920421" y="2902833"/>
              <a:ext cx="18928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top_simple_circuit.v</a:t>
              </a:r>
              <a:endParaRPr lang="zh-TW" altLang="en-US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97C7-4073-4AA3-987E-EF160BBA3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1263</Words>
  <Application>Microsoft Office PowerPoint</Application>
  <PresentationFormat>寬螢幕</PresentationFormat>
  <Paragraphs>383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新細明體</vt:lpstr>
      <vt:lpstr>Arial</vt:lpstr>
      <vt:lpstr>Arial</vt:lpstr>
      <vt:lpstr>Calibri</vt:lpstr>
      <vt:lpstr>Calibri Light</vt:lpstr>
      <vt:lpstr>Consolas</vt:lpstr>
      <vt:lpstr>Times New Roman</vt:lpstr>
      <vt:lpstr>Office 佈景主題</vt:lpstr>
      <vt:lpstr>FPGA Summer Training</vt:lpstr>
      <vt:lpstr>Learning Goal</vt:lpstr>
      <vt:lpstr>PYNQ-Z2 Hardware</vt:lpstr>
      <vt:lpstr>PYNQ-Z2 Hardware</vt:lpstr>
      <vt:lpstr>FPGA Architectures: An Overview</vt:lpstr>
      <vt:lpstr>FPGA Architectures: An Overview</vt:lpstr>
      <vt:lpstr>FPGA Architectures: An Overview</vt:lpstr>
      <vt:lpstr>Verilog Basics</vt:lpstr>
      <vt:lpstr>Verilog Basics: Simple Logic Circuit</vt:lpstr>
      <vt:lpstr>Verilog Basics: Simple Logic Circuit</vt:lpstr>
      <vt:lpstr>Verilog Basics: Simple Logic Circuit</vt:lpstr>
      <vt:lpstr>Verilog Basics: Simple Logic Circuit</vt:lpstr>
      <vt:lpstr>Verilog Basics: Full Adder</vt:lpstr>
      <vt:lpstr>Verilog Basics: Full Adder</vt:lpstr>
      <vt:lpstr>Verilog Basics: Full Adder</vt:lpstr>
      <vt:lpstr>Verilog Basics: Full Adder</vt:lpstr>
      <vt:lpstr>Verilog Basics: Full Adder</vt:lpstr>
      <vt:lpstr>HDL-based FPGA Design Flow on Vivado</vt:lpstr>
      <vt:lpstr>HDL-based FPGA Design Flow on Vivado: Block Design</vt:lpstr>
      <vt:lpstr>HDL-based FPGA Design Flow on Vivado: AXI Interface</vt:lpstr>
      <vt:lpstr>Verilog Basics: Reconfigurable LUT (CFGLUT5)</vt:lpstr>
      <vt:lpstr>Verilog Basics: Reconfigurable LUT (CFGLUT5)</vt:lpstr>
      <vt:lpstr>Verilog Basics: Reconfigurable LUT (CFGLUT5)</vt:lpstr>
      <vt:lpstr>Verilog Basics: Reconfigurable LUT (CFGLUT5)</vt:lpstr>
      <vt:lpstr>QUIZ…</vt:lpstr>
      <vt:lpstr>QUIZ…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ccyen</dc:creator>
  <cp:lastModifiedBy>user</cp:lastModifiedBy>
  <cp:revision>156</cp:revision>
  <cp:lastPrinted>2020-08-12T19:32:46Z</cp:lastPrinted>
  <dcterms:created xsi:type="dcterms:W3CDTF">2020-08-12T12:56:36Z</dcterms:created>
  <dcterms:modified xsi:type="dcterms:W3CDTF">2020-08-17T07:08:27Z</dcterms:modified>
</cp:coreProperties>
</file>